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10440000" cx="7560000"/>
  <p:notesSz cx="6858000" cy="9144000"/>
  <p:embeddedFontLst>
    <p:embeddedFont>
      <p:font typeface="Roboto"/>
      <p:regular r:id="rId13"/>
      <p:bold r:id="rId14"/>
      <p:italic r:id="rId15"/>
      <p:boldItalic r:id="rId16"/>
    </p:embeddedFont>
    <p:embeddedFont>
      <p:font typeface="Fira Sans"/>
      <p:regular r:id="rId17"/>
      <p:bold r:id="rId18"/>
      <p:italic r:id="rId19"/>
      <p:boldItalic r:id="rId20"/>
    </p:embeddedFont>
    <p:embeddedFont>
      <p:font typeface="Barlow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20">
          <p15:clr>
            <a:srgbClr val="747775"/>
          </p15:clr>
        </p15:guide>
        <p15:guide id="2" pos="242">
          <p15:clr>
            <a:srgbClr val="747775"/>
          </p15:clr>
        </p15:guide>
        <p15:guide id="3" pos="4490">
          <p15:clr>
            <a:srgbClr val="747775"/>
          </p15:clr>
        </p15:guide>
        <p15:guide id="4" pos="483">
          <p15:clr>
            <a:srgbClr val="747775"/>
          </p15:clr>
        </p15:guide>
        <p15:guide id="5" orient="horz" pos="480">
          <p15:clr>
            <a:srgbClr val="747775"/>
          </p15:clr>
        </p15:guide>
        <p15:guide id="6" orient="horz" pos="6096">
          <p15:clr>
            <a:srgbClr val="747775"/>
          </p15:clr>
        </p15:guide>
      </p15:sldGuideLst>
    </p:ext>
    <p:ext uri="GoogleSlidesCustomDataVersion2">
      <go:slidesCustomData xmlns:go="http://customooxmlschemas.google.com/" r:id="rId25" roundtripDataSignature="AMtx7miS3oE5TdEX1ZucUx/11dho0C2x3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20" orient="horz"/>
        <p:guide pos="242"/>
        <p:guide pos="4490"/>
        <p:guide pos="483"/>
        <p:guide pos="480" orient="horz"/>
        <p:guide pos="6096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FiraSans-boldItalic.fntdata"/><Relationship Id="rId22" Type="http://schemas.openxmlformats.org/officeDocument/2006/relationships/font" Target="fonts/Barlow-bold.fntdata"/><Relationship Id="rId21" Type="http://schemas.openxmlformats.org/officeDocument/2006/relationships/font" Target="fonts/Barlow-regular.fntdata"/><Relationship Id="rId24" Type="http://schemas.openxmlformats.org/officeDocument/2006/relationships/font" Target="fonts/Barlow-boldItalic.fntdata"/><Relationship Id="rId23" Type="http://schemas.openxmlformats.org/officeDocument/2006/relationships/font" Target="fonts/Barlow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Roboto-regular.fntdata"/><Relationship Id="rId12" Type="http://schemas.openxmlformats.org/officeDocument/2006/relationships/slide" Target="slides/slide7.xml"/><Relationship Id="rId15" Type="http://schemas.openxmlformats.org/officeDocument/2006/relationships/font" Target="fonts/Roboto-italic.fntdata"/><Relationship Id="rId14" Type="http://schemas.openxmlformats.org/officeDocument/2006/relationships/font" Target="fonts/Roboto-bold.fntdata"/><Relationship Id="rId17" Type="http://schemas.openxmlformats.org/officeDocument/2006/relationships/font" Target="fonts/FiraSans-regular.fntdata"/><Relationship Id="rId16" Type="http://schemas.openxmlformats.org/officeDocument/2006/relationships/font" Target="fonts/Roboto-boldItalic.fntdata"/><Relationship Id="rId19" Type="http://schemas.openxmlformats.org/officeDocument/2006/relationships/font" Target="fonts/FiraSans-italic.fntdata"/><Relationship Id="rId18" Type="http://schemas.openxmlformats.org/officeDocument/2006/relationships/font" Target="fonts/FiraSans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87754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" name="Google Shape;5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" name="Google Shape;9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0" name="Google Shape;11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4" name="Google Shape;12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5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" name="Google Shape;13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6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0" name="Google Shape;150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7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" name="Google Shape;16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"/>
          <p:cNvSpPr txBox="1"/>
          <p:nvPr>
            <p:ph type="ctrTitle"/>
          </p:nvPr>
        </p:nvSpPr>
        <p:spPr>
          <a:xfrm>
            <a:off x="257712" y="1511298"/>
            <a:ext cx="7044600" cy="4166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9"/>
          <p:cNvSpPr txBox="1"/>
          <p:nvPr>
            <p:ph idx="1" type="subTitle"/>
          </p:nvPr>
        </p:nvSpPr>
        <p:spPr>
          <a:xfrm>
            <a:off x="257705" y="5752555"/>
            <a:ext cx="7044600" cy="16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9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8"/>
          <p:cNvSpPr txBox="1"/>
          <p:nvPr>
            <p:ph idx="1" type="body"/>
          </p:nvPr>
        </p:nvSpPr>
        <p:spPr>
          <a:xfrm>
            <a:off x="257705" y="8586994"/>
            <a:ext cx="4959600" cy="122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9" name="Google Shape;49;p18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9"/>
          <p:cNvSpPr txBox="1"/>
          <p:nvPr>
            <p:ph hasCustomPrompt="1" type="title"/>
          </p:nvPr>
        </p:nvSpPr>
        <p:spPr>
          <a:xfrm>
            <a:off x="257705" y="2245153"/>
            <a:ext cx="7044600" cy="3985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2" name="Google Shape;52;p19"/>
          <p:cNvSpPr txBox="1"/>
          <p:nvPr>
            <p:ph idx="1" type="body"/>
          </p:nvPr>
        </p:nvSpPr>
        <p:spPr>
          <a:xfrm>
            <a:off x="257705" y="6398217"/>
            <a:ext cx="7044600" cy="26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3" name="Google Shape;53;p19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0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ote bas de page pair 1">
  <p:cSld name="TITLE_AND_BODY_1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0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15" name="Google Shape;15;p10"/>
          <p:cNvSpPr txBox="1"/>
          <p:nvPr/>
        </p:nvSpPr>
        <p:spPr>
          <a:xfrm>
            <a:off x="314325" y="9667875"/>
            <a:ext cx="61245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" name="Google Shape;16;p10"/>
          <p:cNvSpPr/>
          <p:nvPr/>
        </p:nvSpPr>
        <p:spPr>
          <a:xfrm>
            <a:off x="6705600" y="0"/>
            <a:ext cx="861000" cy="10440000"/>
          </a:xfrm>
          <a:prstGeom prst="rect">
            <a:avLst/>
          </a:pr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ote bas de page impai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1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19" name="Google Shape;19;p11"/>
          <p:cNvSpPr txBox="1"/>
          <p:nvPr/>
        </p:nvSpPr>
        <p:spPr>
          <a:xfrm>
            <a:off x="1076325" y="9667875"/>
            <a:ext cx="61245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" name="Google Shape;20;p11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f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11"/>
          <p:cNvSpPr/>
          <p:nvPr/>
        </p:nvSpPr>
        <p:spPr>
          <a:xfrm>
            <a:off x="0" y="0"/>
            <a:ext cx="861000" cy="10440000"/>
          </a:xfrm>
          <a:prstGeom prst="rect">
            <a:avLst/>
          </a:pr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ote bas de page pair" type="tx">
  <p:cSld name="TITLE_AND_BOD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2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24" name="Google Shape;24;p12"/>
          <p:cNvSpPr txBox="1"/>
          <p:nvPr/>
        </p:nvSpPr>
        <p:spPr>
          <a:xfrm>
            <a:off x="314325" y="9667875"/>
            <a:ext cx="61245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" name="Google Shape;25;p12"/>
          <p:cNvSpPr/>
          <p:nvPr/>
        </p:nvSpPr>
        <p:spPr>
          <a:xfrm>
            <a:off x="0" y="0"/>
            <a:ext cx="861000" cy="10440000"/>
          </a:xfrm>
          <a:prstGeom prst="rect">
            <a:avLst/>
          </a:pr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3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" name="Google Shape;28;p13"/>
          <p:cNvSpPr txBox="1"/>
          <p:nvPr>
            <p:ph idx="1" type="body"/>
          </p:nvPr>
        </p:nvSpPr>
        <p:spPr>
          <a:xfrm>
            <a:off x="257705" y="2339232"/>
            <a:ext cx="33069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13"/>
          <p:cNvSpPr txBox="1"/>
          <p:nvPr>
            <p:ph idx="2" type="body"/>
          </p:nvPr>
        </p:nvSpPr>
        <p:spPr>
          <a:xfrm>
            <a:off x="3995291" y="2339232"/>
            <a:ext cx="33069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13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4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" name="Google Shape;33;p14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5"/>
          <p:cNvSpPr txBox="1"/>
          <p:nvPr>
            <p:ph type="title"/>
          </p:nvPr>
        </p:nvSpPr>
        <p:spPr>
          <a:xfrm>
            <a:off x="257705" y="1127727"/>
            <a:ext cx="2321700" cy="153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6" name="Google Shape;36;p15"/>
          <p:cNvSpPr txBox="1"/>
          <p:nvPr>
            <p:ph idx="1" type="body"/>
          </p:nvPr>
        </p:nvSpPr>
        <p:spPr>
          <a:xfrm>
            <a:off x="257705" y="2820535"/>
            <a:ext cx="2321700" cy="645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7" name="Google Shape;37;p15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6"/>
          <p:cNvSpPr txBox="1"/>
          <p:nvPr>
            <p:ph type="title"/>
          </p:nvPr>
        </p:nvSpPr>
        <p:spPr>
          <a:xfrm>
            <a:off x="405325" y="913690"/>
            <a:ext cx="5264700" cy="830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0" name="Google Shape;40;p16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7"/>
          <p:cNvSpPr/>
          <p:nvPr/>
        </p:nvSpPr>
        <p:spPr>
          <a:xfrm>
            <a:off x="3780000" y="-254"/>
            <a:ext cx="3780000" cy="1044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17"/>
          <p:cNvSpPr txBox="1"/>
          <p:nvPr>
            <p:ph type="title"/>
          </p:nvPr>
        </p:nvSpPr>
        <p:spPr>
          <a:xfrm>
            <a:off x="219508" y="2503032"/>
            <a:ext cx="3344400" cy="3008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4" name="Google Shape;44;p17"/>
          <p:cNvSpPr txBox="1"/>
          <p:nvPr>
            <p:ph idx="1" type="subTitle"/>
          </p:nvPr>
        </p:nvSpPr>
        <p:spPr>
          <a:xfrm>
            <a:off x="219508" y="5689531"/>
            <a:ext cx="3344400" cy="25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5" name="Google Shape;45;p17"/>
          <p:cNvSpPr txBox="1"/>
          <p:nvPr>
            <p:ph idx="2" type="body"/>
          </p:nvPr>
        </p:nvSpPr>
        <p:spPr>
          <a:xfrm>
            <a:off x="4083839" y="1469689"/>
            <a:ext cx="3172200" cy="75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6" name="Google Shape;46;p17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8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8"/>
          <p:cNvSpPr txBox="1"/>
          <p:nvPr>
            <p:ph idx="1" type="body"/>
          </p:nvPr>
        </p:nvSpPr>
        <p:spPr>
          <a:xfrm>
            <a:off x="257705" y="2339232"/>
            <a:ext cx="70446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8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"/>
          <p:cNvSpPr/>
          <p:nvPr/>
        </p:nvSpPr>
        <p:spPr>
          <a:xfrm>
            <a:off x="0" y="0"/>
            <a:ext cx="766800" cy="10440000"/>
          </a:xfrm>
          <a:prstGeom prst="rect">
            <a:avLst/>
          </a:pr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1"/>
          <p:cNvSpPr txBox="1"/>
          <p:nvPr/>
        </p:nvSpPr>
        <p:spPr>
          <a:xfrm rot="-5400184">
            <a:off x="-2412247" y="6587265"/>
            <a:ext cx="55902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ACTIVITÉS FONCTIONNELLES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1"/>
          <p:cNvSpPr txBox="1"/>
          <p:nvPr/>
        </p:nvSpPr>
        <p:spPr>
          <a:xfrm>
            <a:off x="1003500" y="9744075"/>
            <a:ext cx="61245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: CC-BY-SA</a:t>
            </a:r>
            <a:endParaRPr b="0" i="1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1"/>
          <p:cNvSpPr txBox="1"/>
          <p:nvPr/>
        </p:nvSpPr>
        <p:spPr>
          <a:xfrm>
            <a:off x="1084500" y="379189"/>
            <a:ext cx="5833800" cy="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r" sz="2500" u="none" cap="none" strike="noStrike">
                <a:solidFill>
                  <a:srgbClr val="6EBEEB"/>
                </a:solidFill>
                <a:latin typeface="Arial"/>
                <a:ea typeface="Arial"/>
                <a:cs typeface="Arial"/>
                <a:sym typeface="Arial"/>
              </a:rPr>
              <a:t>Assistant Vocal Google - activités fonctionnelles</a:t>
            </a:r>
            <a:endParaRPr b="1" i="0" sz="2500" u="none" cap="none" strike="noStrike">
              <a:solidFill>
                <a:srgbClr val="6EBEE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1"/>
          <p:cNvSpPr/>
          <p:nvPr/>
        </p:nvSpPr>
        <p:spPr>
          <a:xfrm>
            <a:off x="1108200" y="14030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6EBE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"/>
          <p:cNvSpPr/>
          <p:nvPr/>
        </p:nvSpPr>
        <p:spPr>
          <a:xfrm>
            <a:off x="2683231" y="14030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6EBE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1"/>
          <p:cNvSpPr/>
          <p:nvPr/>
        </p:nvSpPr>
        <p:spPr>
          <a:xfrm>
            <a:off x="4258262" y="14030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6EBE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1"/>
          <p:cNvSpPr/>
          <p:nvPr/>
        </p:nvSpPr>
        <p:spPr>
          <a:xfrm>
            <a:off x="5833293" y="1393507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6EBE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1"/>
          <p:cNvSpPr txBox="1"/>
          <p:nvPr/>
        </p:nvSpPr>
        <p:spPr>
          <a:xfrm>
            <a:off x="3084400" y="2456375"/>
            <a:ext cx="6969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fr" sz="10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Collectif</a:t>
            </a:r>
            <a:endParaRPr b="1" i="0" sz="10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9" name="Google Shape;69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95075" y="1403012"/>
            <a:ext cx="1089225" cy="10892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0" name="Google Shape;70;p1"/>
          <p:cNvGrpSpPr/>
          <p:nvPr/>
        </p:nvGrpSpPr>
        <p:grpSpPr>
          <a:xfrm>
            <a:off x="4589789" y="1533074"/>
            <a:ext cx="820008" cy="878061"/>
            <a:chOff x="1674750" y="3254050"/>
            <a:chExt cx="294575" cy="295375"/>
          </a:xfrm>
        </p:grpSpPr>
        <p:sp>
          <p:nvSpPr>
            <p:cNvPr id="71" name="Google Shape;71;p1"/>
            <p:cNvSpPr/>
            <p:nvPr/>
          </p:nvSpPr>
          <p:spPr>
            <a:xfrm>
              <a:off x="1691275" y="3351700"/>
              <a:ext cx="278050" cy="197725"/>
            </a:xfrm>
            <a:custGeom>
              <a:rect b="b" l="l" r="r" t="t"/>
              <a:pathLst>
                <a:path extrusionOk="0" h="7909" w="11122">
                  <a:moveTo>
                    <a:pt x="10535" y="0"/>
                  </a:moveTo>
                  <a:cubicBezTo>
                    <a:pt x="10489" y="0"/>
                    <a:pt x="10442" y="10"/>
                    <a:pt x="10397" y="33"/>
                  </a:cubicBezTo>
                  <a:cubicBezTo>
                    <a:pt x="10208" y="64"/>
                    <a:pt x="10114" y="253"/>
                    <a:pt x="10177" y="474"/>
                  </a:cubicBezTo>
                  <a:cubicBezTo>
                    <a:pt x="10334" y="978"/>
                    <a:pt x="10429" y="1482"/>
                    <a:pt x="10429" y="1986"/>
                  </a:cubicBezTo>
                  <a:cubicBezTo>
                    <a:pt x="10429" y="4885"/>
                    <a:pt x="8066" y="7247"/>
                    <a:pt x="5199" y="7247"/>
                  </a:cubicBezTo>
                  <a:cubicBezTo>
                    <a:pt x="3561" y="7247"/>
                    <a:pt x="2017" y="6397"/>
                    <a:pt x="1072" y="5137"/>
                  </a:cubicBezTo>
                  <a:lnTo>
                    <a:pt x="1733" y="5137"/>
                  </a:lnTo>
                  <a:cubicBezTo>
                    <a:pt x="1922" y="5137"/>
                    <a:pt x="2080" y="4979"/>
                    <a:pt x="2080" y="4790"/>
                  </a:cubicBezTo>
                  <a:cubicBezTo>
                    <a:pt x="2080" y="4601"/>
                    <a:pt x="1922" y="4443"/>
                    <a:pt x="1733" y="4443"/>
                  </a:cubicBezTo>
                  <a:lnTo>
                    <a:pt x="347" y="4443"/>
                  </a:lnTo>
                  <a:cubicBezTo>
                    <a:pt x="158" y="4443"/>
                    <a:pt x="1" y="4601"/>
                    <a:pt x="1" y="4790"/>
                  </a:cubicBezTo>
                  <a:lnTo>
                    <a:pt x="1" y="6176"/>
                  </a:lnTo>
                  <a:cubicBezTo>
                    <a:pt x="1" y="6365"/>
                    <a:pt x="158" y="6523"/>
                    <a:pt x="347" y="6523"/>
                  </a:cubicBezTo>
                  <a:cubicBezTo>
                    <a:pt x="536" y="6523"/>
                    <a:pt x="694" y="6365"/>
                    <a:pt x="694" y="6176"/>
                  </a:cubicBezTo>
                  <a:lnTo>
                    <a:pt x="694" y="5767"/>
                  </a:lnTo>
                  <a:cubicBezTo>
                    <a:pt x="1796" y="7090"/>
                    <a:pt x="3466" y="7909"/>
                    <a:pt x="5199" y="7909"/>
                  </a:cubicBezTo>
                  <a:cubicBezTo>
                    <a:pt x="8412" y="7909"/>
                    <a:pt x="11122" y="5231"/>
                    <a:pt x="11122" y="1986"/>
                  </a:cubicBezTo>
                  <a:cubicBezTo>
                    <a:pt x="11122" y="1419"/>
                    <a:pt x="10996" y="820"/>
                    <a:pt x="10838" y="222"/>
                  </a:cubicBezTo>
                  <a:cubicBezTo>
                    <a:pt x="10814" y="102"/>
                    <a:pt x="10681" y="0"/>
                    <a:pt x="10535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1"/>
            <p:cNvSpPr/>
            <p:nvPr/>
          </p:nvSpPr>
          <p:spPr>
            <a:xfrm>
              <a:off x="1674750" y="3254050"/>
              <a:ext cx="277250" cy="197900"/>
            </a:xfrm>
            <a:custGeom>
              <a:rect b="b" l="l" r="r" t="t"/>
              <a:pathLst>
                <a:path extrusionOk="0" h="7916" w="11090">
                  <a:moveTo>
                    <a:pt x="5891" y="1"/>
                  </a:moveTo>
                  <a:cubicBezTo>
                    <a:pt x="2678" y="1"/>
                    <a:pt x="0" y="2679"/>
                    <a:pt x="0" y="5892"/>
                  </a:cubicBezTo>
                  <a:cubicBezTo>
                    <a:pt x="0" y="6491"/>
                    <a:pt x="126" y="7089"/>
                    <a:pt x="284" y="7656"/>
                  </a:cubicBezTo>
                  <a:cubicBezTo>
                    <a:pt x="310" y="7842"/>
                    <a:pt x="448" y="7916"/>
                    <a:pt x="604" y="7916"/>
                  </a:cubicBezTo>
                  <a:cubicBezTo>
                    <a:pt x="633" y="7916"/>
                    <a:pt x="663" y="7913"/>
                    <a:pt x="693" y="7908"/>
                  </a:cubicBezTo>
                  <a:cubicBezTo>
                    <a:pt x="882" y="7877"/>
                    <a:pt x="977" y="7656"/>
                    <a:pt x="945" y="7467"/>
                  </a:cubicBezTo>
                  <a:cubicBezTo>
                    <a:pt x="788" y="6963"/>
                    <a:pt x="662" y="6459"/>
                    <a:pt x="662" y="5892"/>
                  </a:cubicBezTo>
                  <a:cubicBezTo>
                    <a:pt x="662" y="3025"/>
                    <a:pt x="3025" y="662"/>
                    <a:pt x="5891" y="662"/>
                  </a:cubicBezTo>
                  <a:cubicBezTo>
                    <a:pt x="7561" y="662"/>
                    <a:pt x="9105" y="1481"/>
                    <a:pt x="10050" y="2742"/>
                  </a:cubicBezTo>
                  <a:lnTo>
                    <a:pt x="9357" y="2742"/>
                  </a:lnTo>
                  <a:cubicBezTo>
                    <a:pt x="9168" y="2742"/>
                    <a:pt x="9010" y="2899"/>
                    <a:pt x="9010" y="3088"/>
                  </a:cubicBezTo>
                  <a:cubicBezTo>
                    <a:pt x="9010" y="3309"/>
                    <a:pt x="9168" y="3466"/>
                    <a:pt x="9357" y="3466"/>
                  </a:cubicBezTo>
                  <a:lnTo>
                    <a:pt x="10743" y="3466"/>
                  </a:lnTo>
                  <a:cubicBezTo>
                    <a:pt x="10932" y="3466"/>
                    <a:pt x="11090" y="3309"/>
                    <a:pt x="11090" y="3088"/>
                  </a:cubicBezTo>
                  <a:lnTo>
                    <a:pt x="11090" y="1733"/>
                  </a:lnTo>
                  <a:cubicBezTo>
                    <a:pt x="11090" y="1513"/>
                    <a:pt x="10932" y="1355"/>
                    <a:pt x="10743" y="1355"/>
                  </a:cubicBezTo>
                  <a:cubicBezTo>
                    <a:pt x="10554" y="1355"/>
                    <a:pt x="10397" y="1513"/>
                    <a:pt x="10397" y="1733"/>
                  </a:cubicBezTo>
                  <a:lnTo>
                    <a:pt x="10397" y="2111"/>
                  </a:lnTo>
                  <a:cubicBezTo>
                    <a:pt x="9294" y="820"/>
                    <a:pt x="7624" y="1"/>
                    <a:pt x="5891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1"/>
            <p:cNvSpPr/>
            <p:nvPr/>
          </p:nvSpPr>
          <p:spPr>
            <a:xfrm>
              <a:off x="1727500" y="3306825"/>
              <a:ext cx="189075" cy="189050"/>
            </a:xfrm>
            <a:custGeom>
              <a:rect b="b" l="l" r="r" t="t"/>
              <a:pathLst>
                <a:path extrusionOk="0" h="7562" w="7563">
                  <a:moveTo>
                    <a:pt x="3750" y="2048"/>
                  </a:moveTo>
                  <a:cubicBezTo>
                    <a:pt x="3939" y="2048"/>
                    <a:pt x="4097" y="2206"/>
                    <a:pt x="4097" y="2426"/>
                  </a:cubicBezTo>
                  <a:lnTo>
                    <a:pt x="4097" y="3435"/>
                  </a:lnTo>
                  <a:lnTo>
                    <a:pt x="4475" y="3435"/>
                  </a:lnTo>
                  <a:cubicBezTo>
                    <a:pt x="4664" y="3435"/>
                    <a:pt x="4821" y="3592"/>
                    <a:pt x="4821" y="3781"/>
                  </a:cubicBezTo>
                  <a:cubicBezTo>
                    <a:pt x="4821" y="4002"/>
                    <a:pt x="4664" y="4159"/>
                    <a:pt x="4475" y="4159"/>
                  </a:cubicBezTo>
                  <a:lnTo>
                    <a:pt x="3750" y="4159"/>
                  </a:lnTo>
                  <a:cubicBezTo>
                    <a:pt x="3561" y="4159"/>
                    <a:pt x="3403" y="4002"/>
                    <a:pt x="3403" y="3781"/>
                  </a:cubicBezTo>
                  <a:lnTo>
                    <a:pt x="3403" y="2426"/>
                  </a:lnTo>
                  <a:cubicBezTo>
                    <a:pt x="3403" y="2206"/>
                    <a:pt x="3561" y="2048"/>
                    <a:pt x="3750" y="2048"/>
                  </a:cubicBezTo>
                  <a:close/>
                  <a:moveTo>
                    <a:pt x="3435" y="0"/>
                  </a:moveTo>
                  <a:cubicBezTo>
                    <a:pt x="2647" y="95"/>
                    <a:pt x="1923" y="410"/>
                    <a:pt x="1356" y="883"/>
                  </a:cubicBezTo>
                  <a:lnTo>
                    <a:pt x="2049" y="1576"/>
                  </a:lnTo>
                  <a:cubicBezTo>
                    <a:pt x="2175" y="1702"/>
                    <a:pt x="2175" y="1954"/>
                    <a:pt x="2049" y="2048"/>
                  </a:cubicBezTo>
                  <a:cubicBezTo>
                    <a:pt x="1986" y="2111"/>
                    <a:pt x="1899" y="2143"/>
                    <a:pt x="1812" y="2143"/>
                  </a:cubicBezTo>
                  <a:cubicBezTo>
                    <a:pt x="1726" y="2143"/>
                    <a:pt x="1639" y="2111"/>
                    <a:pt x="1576" y="2048"/>
                  </a:cubicBezTo>
                  <a:lnTo>
                    <a:pt x="883" y="1355"/>
                  </a:lnTo>
                  <a:cubicBezTo>
                    <a:pt x="410" y="1922"/>
                    <a:pt x="95" y="2647"/>
                    <a:pt x="1" y="3435"/>
                  </a:cubicBezTo>
                  <a:lnTo>
                    <a:pt x="1041" y="3435"/>
                  </a:lnTo>
                  <a:cubicBezTo>
                    <a:pt x="1230" y="3435"/>
                    <a:pt x="1387" y="3592"/>
                    <a:pt x="1387" y="3781"/>
                  </a:cubicBezTo>
                  <a:cubicBezTo>
                    <a:pt x="1387" y="3970"/>
                    <a:pt x="1230" y="4128"/>
                    <a:pt x="1041" y="4128"/>
                  </a:cubicBezTo>
                  <a:lnTo>
                    <a:pt x="1" y="4128"/>
                  </a:lnTo>
                  <a:cubicBezTo>
                    <a:pt x="95" y="4915"/>
                    <a:pt x="410" y="5640"/>
                    <a:pt x="883" y="6238"/>
                  </a:cubicBezTo>
                  <a:lnTo>
                    <a:pt x="1576" y="5514"/>
                  </a:lnTo>
                  <a:cubicBezTo>
                    <a:pt x="1639" y="5451"/>
                    <a:pt x="1734" y="5419"/>
                    <a:pt x="1824" y="5419"/>
                  </a:cubicBezTo>
                  <a:cubicBezTo>
                    <a:pt x="1915" y="5419"/>
                    <a:pt x="2001" y="5451"/>
                    <a:pt x="2049" y="5514"/>
                  </a:cubicBezTo>
                  <a:cubicBezTo>
                    <a:pt x="2175" y="5640"/>
                    <a:pt x="2175" y="5860"/>
                    <a:pt x="2049" y="5986"/>
                  </a:cubicBezTo>
                  <a:lnTo>
                    <a:pt x="1356" y="6711"/>
                  </a:lnTo>
                  <a:cubicBezTo>
                    <a:pt x="1923" y="7184"/>
                    <a:pt x="2647" y="7499"/>
                    <a:pt x="3435" y="7562"/>
                  </a:cubicBezTo>
                  <a:lnTo>
                    <a:pt x="3435" y="6553"/>
                  </a:lnTo>
                  <a:cubicBezTo>
                    <a:pt x="3435" y="6333"/>
                    <a:pt x="3592" y="6175"/>
                    <a:pt x="3781" y="6175"/>
                  </a:cubicBezTo>
                  <a:cubicBezTo>
                    <a:pt x="4002" y="6175"/>
                    <a:pt x="4160" y="6333"/>
                    <a:pt x="4160" y="6553"/>
                  </a:cubicBezTo>
                  <a:lnTo>
                    <a:pt x="4160" y="7562"/>
                  </a:lnTo>
                  <a:cubicBezTo>
                    <a:pt x="4947" y="7499"/>
                    <a:pt x="5640" y="7184"/>
                    <a:pt x="6239" y="6711"/>
                  </a:cubicBezTo>
                  <a:lnTo>
                    <a:pt x="5514" y="5986"/>
                  </a:lnTo>
                  <a:cubicBezTo>
                    <a:pt x="5420" y="5860"/>
                    <a:pt x="5420" y="5640"/>
                    <a:pt x="5514" y="5514"/>
                  </a:cubicBezTo>
                  <a:cubicBezTo>
                    <a:pt x="5577" y="5451"/>
                    <a:pt x="5672" y="5419"/>
                    <a:pt x="5762" y="5419"/>
                  </a:cubicBezTo>
                  <a:cubicBezTo>
                    <a:pt x="5853" y="5419"/>
                    <a:pt x="5940" y="5451"/>
                    <a:pt x="5987" y="5514"/>
                  </a:cubicBezTo>
                  <a:lnTo>
                    <a:pt x="6711" y="6238"/>
                  </a:lnTo>
                  <a:cubicBezTo>
                    <a:pt x="7184" y="5640"/>
                    <a:pt x="7499" y="4915"/>
                    <a:pt x="7562" y="4128"/>
                  </a:cubicBezTo>
                  <a:lnTo>
                    <a:pt x="6554" y="4128"/>
                  </a:lnTo>
                  <a:cubicBezTo>
                    <a:pt x="6365" y="4128"/>
                    <a:pt x="6207" y="3970"/>
                    <a:pt x="6207" y="3781"/>
                  </a:cubicBezTo>
                  <a:cubicBezTo>
                    <a:pt x="6207" y="3592"/>
                    <a:pt x="6365" y="3435"/>
                    <a:pt x="6554" y="3435"/>
                  </a:cubicBezTo>
                  <a:lnTo>
                    <a:pt x="7562" y="3435"/>
                  </a:lnTo>
                  <a:cubicBezTo>
                    <a:pt x="7499" y="2647"/>
                    <a:pt x="7184" y="1922"/>
                    <a:pt x="6711" y="1355"/>
                  </a:cubicBezTo>
                  <a:lnTo>
                    <a:pt x="5987" y="2048"/>
                  </a:lnTo>
                  <a:cubicBezTo>
                    <a:pt x="5940" y="2111"/>
                    <a:pt x="5853" y="2143"/>
                    <a:pt x="5762" y="2143"/>
                  </a:cubicBezTo>
                  <a:cubicBezTo>
                    <a:pt x="5672" y="2143"/>
                    <a:pt x="5577" y="2111"/>
                    <a:pt x="5514" y="2048"/>
                  </a:cubicBezTo>
                  <a:cubicBezTo>
                    <a:pt x="5420" y="1922"/>
                    <a:pt x="5420" y="1702"/>
                    <a:pt x="5514" y="1576"/>
                  </a:cubicBezTo>
                  <a:lnTo>
                    <a:pt x="6239" y="883"/>
                  </a:lnTo>
                  <a:cubicBezTo>
                    <a:pt x="5640" y="410"/>
                    <a:pt x="4947" y="95"/>
                    <a:pt x="4160" y="0"/>
                  </a:cubicBezTo>
                  <a:lnTo>
                    <a:pt x="4160" y="1040"/>
                  </a:lnTo>
                  <a:cubicBezTo>
                    <a:pt x="4160" y="1229"/>
                    <a:pt x="4002" y="1387"/>
                    <a:pt x="3781" y="1387"/>
                  </a:cubicBezTo>
                  <a:cubicBezTo>
                    <a:pt x="3592" y="1387"/>
                    <a:pt x="3435" y="1229"/>
                    <a:pt x="3435" y="1040"/>
                  </a:cubicBezTo>
                  <a:lnTo>
                    <a:pt x="3435" y="0"/>
                  </a:ln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4" name="Google Shape;74;p1"/>
          <p:cNvSpPr txBox="1"/>
          <p:nvPr/>
        </p:nvSpPr>
        <p:spPr>
          <a:xfrm>
            <a:off x="4319675" y="2437313"/>
            <a:ext cx="14274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fr" sz="10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50 min maximum</a:t>
            </a:r>
            <a:endParaRPr b="1" i="0" sz="10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1"/>
          <p:cNvSpPr txBox="1"/>
          <p:nvPr/>
        </p:nvSpPr>
        <p:spPr>
          <a:xfrm>
            <a:off x="3071700" y="2265600"/>
            <a:ext cx="748800" cy="2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fr" sz="14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6 max</a:t>
            </a:r>
            <a:endParaRPr b="1" i="0" sz="14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1"/>
          <p:cNvSpPr txBox="1"/>
          <p:nvPr/>
        </p:nvSpPr>
        <p:spPr>
          <a:xfrm>
            <a:off x="1141650" y="3020725"/>
            <a:ext cx="6124500" cy="546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Rappel du cadre théorique</a:t>
            </a:r>
            <a:endParaRPr b="1" i="0" sz="15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D0D0D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Une activité dite fonctionnelle fait référence à une tâche ou à une activité quotidienne qui vise à développer ou à maintenir les compétences nécessaires pour vivre de manière autonome. Dans l’accompagnement des personnes en situation de handicap intellectuel et/ou cognitif, ces activités sont axées sur les habiletés de la vie quotidienne, telles que l'hygiène personnelle, la communication, la gestion des émotions, la socialisation, la préparation des repas, l'organisation personnelle, etc.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Le travail fonctionnel vise le développement de compétences utiles et nécessaires à l’autonomie et l’indépendance dans la vie quotidienne des personnes en situation de handicap. C’est donc un travail conçu pour répondre à des besoins spécifiques, précis et individuels. Les activités doivent être adaptées aux contextes de vie, aux besoins particuliers de chaque personne.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Cadre pédagogique</a:t>
            </a:r>
            <a:endParaRPr b="1" i="0" sz="15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Vous trouverez ici un ensemble de propositions d’exercices fonctionnels à mettre en place avec les publics que vous accompagnez et visant à acquérir l’usage autonome de certaines fonctionnalités de l’assistance vocale Google. Gardez en tête que ces propositions ne sont pas fixes et qu’elles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ont pour vocation de vous inspirer et aiguiller dans la préparation et l’animation de vos propres activités. À ce titre, tous les exercices ne sont pas pertinents à mettre en place et vous pouvez opérer des choix dans les activités  ici proposées. Il vous revient aussi d’évaluer si ces activités, outils sont ajustées à votre accompagnement et de les adapter le cas échéant.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👍: </a:t>
            </a: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Répétez régulièrement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ces exercices.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👍 :Chaque exercice peut se faire entre </a:t>
            </a: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10 et 20 minutes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👍: Soyez présent et faites les exercices </a:t>
            </a: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avec la personne</a:t>
            </a:r>
            <a:r>
              <a:rPr b="0" i="0" lang="fr" sz="1100" u="none" cap="none" strike="noStrike">
                <a:solidFill>
                  <a:srgbClr val="213A8E"/>
                </a:solidFill>
                <a:latin typeface="Barlow"/>
                <a:ea typeface="Barlow"/>
                <a:cs typeface="Barlow"/>
                <a:sym typeface="Barlow"/>
              </a:rPr>
              <a:t>.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"/>
          <p:cNvSpPr txBox="1"/>
          <p:nvPr/>
        </p:nvSpPr>
        <p:spPr>
          <a:xfrm>
            <a:off x="1222650" y="8493130"/>
            <a:ext cx="58386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Prérequis 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Avoir un smartphone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Avoir un compte google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Allumer et éteindre son smartphone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Appuyer sur une zone précise de l’écran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Verbaliser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8" name="Google Shape;78;p1"/>
          <p:cNvGrpSpPr/>
          <p:nvPr/>
        </p:nvGrpSpPr>
        <p:grpSpPr>
          <a:xfrm>
            <a:off x="5939325" y="1459275"/>
            <a:ext cx="1226479" cy="1189538"/>
            <a:chOff x="6156376" y="353630"/>
            <a:chExt cx="894000" cy="1007400"/>
          </a:xfrm>
        </p:grpSpPr>
        <p:sp>
          <p:nvSpPr>
            <p:cNvPr id="79" name="Google Shape;79;p1"/>
            <p:cNvSpPr/>
            <p:nvPr/>
          </p:nvSpPr>
          <p:spPr>
            <a:xfrm>
              <a:off x="6156376" y="353630"/>
              <a:ext cx="894000" cy="100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1"/>
            <p:cNvSpPr/>
            <p:nvPr/>
          </p:nvSpPr>
          <p:spPr>
            <a:xfrm>
              <a:off x="6248004" y="406997"/>
              <a:ext cx="188758" cy="207070"/>
            </a:xfrm>
            <a:custGeom>
              <a:rect b="b" l="l" r="r" t="t"/>
              <a:pathLst>
                <a:path extrusionOk="0" h="18196" w="19601">
                  <a:moveTo>
                    <a:pt x="9798" y="0"/>
                  </a:moveTo>
                  <a:cubicBezTo>
                    <a:pt x="9597" y="0"/>
                    <a:pt x="9397" y="104"/>
                    <a:pt x="9293" y="312"/>
                  </a:cubicBezTo>
                  <a:lnTo>
                    <a:pt x="6619" y="5666"/>
                  </a:lnTo>
                  <a:lnTo>
                    <a:pt x="648" y="6524"/>
                  </a:lnTo>
                  <a:cubicBezTo>
                    <a:pt x="184" y="6590"/>
                    <a:pt x="1" y="7163"/>
                    <a:pt x="338" y="7488"/>
                  </a:cubicBezTo>
                  <a:lnTo>
                    <a:pt x="4659" y="11652"/>
                  </a:lnTo>
                  <a:lnTo>
                    <a:pt x="3638" y="17530"/>
                  </a:lnTo>
                  <a:cubicBezTo>
                    <a:pt x="3574" y="17898"/>
                    <a:pt x="3865" y="18195"/>
                    <a:pt x="4195" y="18195"/>
                  </a:cubicBezTo>
                  <a:cubicBezTo>
                    <a:pt x="4281" y="18195"/>
                    <a:pt x="4371" y="18175"/>
                    <a:pt x="4457" y="18129"/>
                  </a:cubicBezTo>
                  <a:lnTo>
                    <a:pt x="9802" y="15350"/>
                  </a:lnTo>
                  <a:lnTo>
                    <a:pt x="15147" y="18129"/>
                  </a:lnTo>
                  <a:cubicBezTo>
                    <a:pt x="15233" y="18175"/>
                    <a:pt x="15322" y="18195"/>
                    <a:pt x="15408" y="18195"/>
                  </a:cubicBezTo>
                  <a:cubicBezTo>
                    <a:pt x="15736" y="18195"/>
                    <a:pt x="16025" y="17898"/>
                    <a:pt x="15963" y="17533"/>
                  </a:cubicBezTo>
                  <a:lnTo>
                    <a:pt x="14942" y="11652"/>
                  </a:lnTo>
                  <a:lnTo>
                    <a:pt x="19263" y="7491"/>
                  </a:lnTo>
                  <a:cubicBezTo>
                    <a:pt x="19601" y="7163"/>
                    <a:pt x="19417" y="6590"/>
                    <a:pt x="18950" y="6524"/>
                  </a:cubicBezTo>
                  <a:lnTo>
                    <a:pt x="12976" y="5666"/>
                  </a:lnTo>
                  <a:lnTo>
                    <a:pt x="10302" y="312"/>
                  </a:lnTo>
                  <a:cubicBezTo>
                    <a:pt x="10198" y="104"/>
                    <a:pt x="9998" y="0"/>
                    <a:pt x="9798" y="0"/>
                  </a:cubicBezTo>
                  <a:close/>
                </a:path>
              </a:pathLst>
            </a:custGeom>
            <a:solidFill>
              <a:srgbClr val="E6334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1"/>
            <p:cNvSpPr/>
            <p:nvPr/>
          </p:nvSpPr>
          <p:spPr>
            <a:xfrm>
              <a:off x="6248004" y="621547"/>
              <a:ext cx="188758" cy="207070"/>
            </a:xfrm>
            <a:custGeom>
              <a:rect b="b" l="l" r="r" t="t"/>
              <a:pathLst>
                <a:path extrusionOk="0" h="18196" w="19601">
                  <a:moveTo>
                    <a:pt x="9798" y="0"/>
                  </a:moveTo>
                  <a:cubicBezTo>
                    <a:pt x="9597" y="0"/>
                    <a:pt x="9397" y="104"/>
                    <a:pt x="9293" y="312"/>
                  </a:cubicBezTo>
                  <a:lnTo>
                    <a:pt x="6619" y="5666"/>
                  </a:lnTo>
                  <a:lnTo>
                    <a:pt x="648" y="6524"/>
                  </a:lnTo>
                  <a:cubicBezTo>
                    <a:pt x="184" y="6590"/>
                    <a:pt x="1" y="7163"/>
                    <a:pt x="338" y="7488"/>
                  </a:cubicBezTo>
                  <a:lnTo>
                    <a:pt x="4659" y="11652"/>
                  </a:lnTo>
                  <a:lnTo>
                    <a:pt x="3638" y="17530"/>
                  </a:lnTo>
                  <a:cubicBezTo>
                    <a:pt x="3574" y="17898"/>
                    <a:pt x="3865" y="18195"/>
                    <a:pt x="4195" y="18195"/>
                  </a:cubicBezTo>
                  <a:cubicBezTo>
                    <a:pt x="4281" y="18195"/>
                    <a:pt x="4371" y="18175"/>
                    <a:pt x="4457" y="18129"/>
                  </a:cubicBezTo>
                  <a:lnTo>
                    <a:pt x="9802" y="15350"/>
                  </a:lnTo>
                  <a:lnTo>
                    <a:pt x="15147" y="18129"/>
                  </a:lnTo>
                  <a:cubicBezTo>
                    <a:pt x="15233" y="18175"/>
                    <a:pt x="15322" y="18195"/>
                    <a:pt x="15408" y="18195"/>
                  </a:cubicBezTo>
                  <a:cubicBezTo>
                    <a:pt x="15736" y="18195"/>
                    <a:pt x="16025" y="17898"/>
                    <a:pt x="15963" y="17533"/>
                  </a:cubicBezTo>
                  <a:lnTo>
                    <a:pt x="14942" y="11652"/>
                  </a:lnTo>
                  <a:lnTo>
                    <a:pt x="19263" y="7491"/>
                  </a:lnTo>
                  <a:cubicBezTo>
                    <a:pt x="19601" y="7163"/>
                    <a:pt x="19417" y="6590"/>
                    <a:pt x="18950" y="6524"/>
                  </a:cubicBezTo>
                  <a:lnTo>
                    <a:pt x="12976" y="5666"/>
                  </a:lnTo>
                  <a:lnTo>
                    <a:pt x="10302" y="312"/>
                  </a:lnTo>
                  <a:cubicBezTo>
                    <a:pt x="10198" y="104"/>
                    <a:pt x="9998" y="0"/>
                    <a:pt x="9798" y="0"/>
                  </a:cubicBezTo>
                  <a:close/>
                </a:path>
              </a:pathLst>
            </a:custGeom>
            <a:solidFill>
              <a:srgbClr val="78D2A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1"/>
            <p:cNvSpPr/>
            <p:nvPr/>
          </p:nvSpPr>
          <p:spPr>
            <a:xfrm>
              <a:off x="6248004" y="836097"/>
              <a:ext cx="188758" cy="207070"/>
            </a:xfrm>
            <a:custGeom>
              <a:rect b="b" l="l" r="r" t="t"/>
              <a:pathLst>
                <a:path extrusionOk="0" h="18196" w="19601">
                  <a:moveTo>
                    <a:pt x="9798" y="0"/>
                  </a:moveTo>
                  <a:cubicBezTo>
                    <a:pt x="9597" y="0"/>
                    <a:pt x="9397" y="104"/>
                    <a:pt x="9293" y="312"/>
                  </a:cubicBezTo>
                  <a:lnTo>
                    <a:pt x="6619" y="5666"/>
                  </a:lnTo>
                  <a:lnTo>
                    <a:pt x="648" y="6524"/>
                  </a:lnTo>
                  <a:cubicBezTo>
                    <a:pt x="184" y="6590"/>
                    <a:pt x="1" y="7163"/>
                    <a:pt x="338" y="7488"/>
                  </a:cubicBezTo>
                  <a:lnTo>
                    <a:pt x="4659" y="11652"/>
                  </a:lnTo>
                  <a:lnTo>
                    <a:pt x="3638" y="17530"/>
                  </a:lnTo>
                  <a:cubicBezTo>
                    <a:pt x="3574" y="17898"/>
                    <a:pt x="3865" y="18195"/>
                    <a:pt x="4195" y="18195"/>
                  </a:cubicBezTo>
                  <a:cubicBezTo>
                    <a:pt x="4281" y="18195"/>
                    <a:pt x="4371" y="18175"/>
                    <a:pt x="4457" y="18129"/>
                  </a:cubicBezTo>
                  <a:lnTo>
                    <a:pt x="9802" y="15350"/>
                  </a:lnTo>
                  <a:lnTo>
                    <a:pt x="15147" y="18129"/>
                  </a:lnTo>
                  <a:cubicBezTo>
                    <a:pt x="15233" y="18175"/>
                    <a:pt x="15322" y="18195"/>
                    <a:pt x="15408" y="18195"/>
                  </a:cubicBezTo>
                  <a:cubicBezTo>
                    <a:pt x="15736" y="18195"/>
                    <a:pt x="16025" y="17898"/>
                    <a:pt x="15963" y="17533"/>
                  </a:cubicBezTo>
                  <a:lnTo>
                    <a:pt x="14942" y="11652"/>
                  </a:lnTo>
                  <a:lnTo>
                    <a:pt x="19263" y="7491"/>
                  </a:lnTo>
                  <a:cubicBezTo>
                    <a:pt x="19601" y="7163"/>
                    <a:pt x="19417" y="6590"/>
                    <a:pt x="18950" y="6524"/>
                  </a:cubicBezTo>
                  <a:lnTo>
                    <a:pt x="12976" y="5666"/>
                  </a:lnTo>
                  <a:lnTo>
                    <a:pt x="10302" y="312"/>
                  </a:lnTo>
                  <a:cubicBezTo>
                    <a:pt x="10198" y="104"/>
                    <a:pt x="9998" y="0"/>
                    <a:pt x="9798" y="0"/>
                  </a:cubicBezTo>
                  <a:close/>
                </a:path>
              </a:pathLst>
            </a:custGeom>
            <a:solidFill>
              <a:srgbClr val="FFEFB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p1"/>
            <p:cNvSpPr/>
            <p:nvPr/>
          </p:nvSpPr>
          <p:spPr>
            <a:xfrm>
              <a:off x="6248004" y="1092172"/>
              <a:ext cx="188758" cy="207070"/>
            </a:xfrm>
            <a:custGeom>
              <a:rect b="b" l="l" r="r" t="t"/>
              <a:pathLst>
                <a:path extrusionOk="0" h="18196" w="19601">
                  <a:moveTo>
                    <a:pt x="9798" y="0"/>
                  </a:moveTo>
                  <a:cubicBezTo>
                    <a:pt x="9597" y="0"/>
                    <a:pt x="9397" y="104"/>
                    <a:pt x="9293" y="312"/>
                  </a:cubicBezTo>
                  <a:lnTo>
                    <a:pt x="6619" y="5666"/>
                  </a:lnTo>
                  <a:lnTo>
                    <a:pt x="648" y="6524"/>
                  </a:lnTo>
                  <a:cubicBezTo>
                    <a:pt x="184" y="6590"/>
                    <a:pt x="1" y="7163"/>
                    <a:pt x="338" y="7488"/>
                  </a:cubicBezTo>
                  <a:lnTo>
                    <a:pt x="4659" y="11652"/>
                  </a:lnTo>
                  <a:lnTo>
                    <a:pt x="3638" y="17530"/>
                  </a:lnTo>
                  <a:cubicBezTo>
                    <a:pt x="3574" y="17898"/>
                    <a:pt x="3865" y="18195"/>
                    <a:pt x="4195" y="18195"/>
                  </a:cubicBezTo>
                  <a:cubicBezTo>
                    <a:pt x="4281" y="18195"/>
                    <a:pt x="4371" y="18175"/>
                    <a:pt x="4457" y="18129"/>
                  </a:cubicBezTo>
                  <a:lnTo>
                    <a:pt x="9802" y="15350"/>
                  </a:lnTo>
                  <a:lnTo>
                    <a:pt x="15147" y="18129"/>
                  </a:lnTo>
                  <a:cubicBezTo>
                    <a:pt x="15233" y="18175"/>
                    <a:pt x="15322" y="18195"/>
                    <a:pt x="15408" y="18195"/>
                  </a:cubicBezTo>
                  <a:cubicBezTo>
                    <a:pt x="15736" y="18195"/>
                    <a:pt x="16025" y="17898"/>
                    <a:pt x="15963" y="17533"/>
                  </a:cubicBezTo>
                  <a:lnTo>
                    <a:pt x="14942" y="11652"/>
                  </a:lnTo>
                  <a:lnTo>
                    <a:pt x="19263" y="7491"/>
                  </a:lnTo>
                  <a:cubicBezTo>
                    <a:pt x="19601" y="7163"/>
                    <a:pt x="19417" y="6590"/>
                    <a:pt x="18950" y="6524"/>
                  </a:cubicBezTo>
                  <a:lnTo>
                    <a:pt x="12976" y="5666"/>
                  </a:lnTo>
                  <a:lnTo>
                    <a:pt x="10302" y="312"/>
                  </a:lnTo>
                  <a:cubicBezTo>
                    <a:pt x="10198" y="104"/>
                    <a:pt x="9998" y="0"/>
                    <a:pt x="9798" y="0"/>
                  </a:cubicBezTo>
                  <a:close/>
                </a:path>
              </a:pathLst>
            </a:custGeom>
            <a:solidFill>
              <a:srgbClr val="6EBEE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4" name="Google Shape;84;p1"/>
          <p:cNvSpPr txBox="1"/>
          <p:nvPr/>
        </p:nvSpPr>
        <p:spPr>
          <a:xfrm>
            <a:off x="1378825" y="2384150"/>
            <a:ext cx="937500" cy="2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fr" sz="10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Smartphone</a:t>
            </a:r>
            <a:endParaRPr b="1" i="0" sz="10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5" name="Google Shape;85;p1"/>
          <p:cNvGrpSpPr/>
          <p:nvPr/>
        </p:nvGrpSpPr>
        <p:grpSpPr>
          <a:xfrm>
            <a:off x="1521836" y="1494315"/>
            <a:ext cx="696908" cy="754214"/>
            <a:chOff x="-1951475" y="3597450"/>
            <a:chExt cx="295375" cy="291450"/>
          </a:xfrm>
        </p:grpSpPr>
        <p:sp>
          <p:nvSpPr>
            <p:cNvPr id="86" name="Google Shape;86;p1"/>
            <p:cNvSpPr/>
            <p:nvPr/>
          </p:nvSpPr>
          <p:spPr>
            <a:xfrm>
              <a:off x="-1951475" y="3597450"/>
              <a:ext cx="170925" cy="34675"/>
            </a:xfrm>
            <a:custGeom>
              <a:rect b="b" l="l" r="r" t="t"/>
              <a:pathLst>
                <a:path extrusionOk="0" h="1387" w="6837">
                  <a:moveTo>
                    <a:pt x="1008" y="1"/>
                  </a:moveTo>
                  <a:cubicBezTo>
                    <a:pt x="473" y="1"/>
                    <a:pt x="0" y="473"/>
                    <a:pt x="0" y="1040"/>
                  </a:cubicBezTo>
                  <a:lnTo>
                    <a:pt x="0" y="1387"/>
                  </a:lnTo>
                  <a:lnTo>
                    <a:pt x="6837" y="1387"/>
                  </a:lnTo>
                  <a:lnTo>
                    <a:pt x="6837" y="1040"/>
                  </a:lnTo>
                  <a:cubicBezTo>
                    <a:pt x="6837" y="473"/>
                    <a:pt x="6364" y="1"/>
                    <a:pt x="5829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1"/>
            <p:cNvSpPr/>
            <p:nvPr/>
          </p:nvSpPr>
          <p:spPr>
            <a:xfrm>
              <a:off x="-1949900" y="3648650"/>
              <a:ext cx="171725" cy="173300"/>
            </a:xfrm>
            <a:custGeom>
              <a:rect b="b" l="l" r="r" t="t"/>
              <a:pathLst>
                <a:path extrusionOk="0" h="6932" w="6869">
                  <a:moveTo>
                    <a:pt x="0" y="1"/>
                  </a:moveTo>
                  <a:lnTo>
                    <a:pt x="0" y="6932"/>
                  </a:lnTo>
                  <a:lnTo>
                    <a:pt x="2426" y="6932"/>
                  </a:lnTo>
                  <a:cubicBezTo>
                    <a:pt x="2521" y="6585"/>
                    <a:pt x="2836" y="6333"/>
                    <a:pt x="3245" y="6270"/>
                  </a:cubicBezTo>
                  <a:lnTo>
                    <a:pt x="1166" y="4191"/>
                  </a:lnTo>
                  <a:cubicBezTo>
                    <a:pt x="693" y="3718"/>
                    <a:pt x="693" y="2962"/>
                    <a:pt x="1166" y="2489"/>
                  </a:cubicBezTo>
                  <a:cubicBezTo>
                    <a:pt x="1386" y="2237"/>
                    <a:pt x="1670" y="2143"/>
                    <a:pt x="2017" y="2143"/>
                  </a:cubicBezTo>
                  <a:cubicBezTo>
                    <a:pt x="2363" y="2143"/>
                    <a:pt x="2647" y="2237"/>
                    <a:pt x="2899" y="2489"/>
                  </a:cubicBezTo>
                  <a:lnTo>
                    <a:pt x="3560" y="3151"/>
                  </a:lnTo>
                  <a:cubicBezTo>
                    <a:pt x="3592" y="2994"/>
                    <a:pt x="3718" y="2836"/>
                    <a:pt x="3844" y="2710"/>
                  </a:cubicBezTo>
                  <a:cubicBezTo>
                    <a:pt x="4064" y="2489"/>
                    <a:pt x="4348" y="2363"/>
                    <a:pt x="4694" y="2363"/>
                  </a:cubicBezTo>
                  <a:cubicBezTo>
                    <a:pt x="4694" y="2048"/>
                    <a:pt x="4820" y="1733"/>
                    <a:pt x="5041" y="1513"/>
                  </a:cubicBezTo>
                  <a:cubicBezTo>
                    <a:pt x="5293" y="1261"/>
                    <a:pt x="5577" y="1135"/>
                    <a:pt x="5923" y="1135"/>
                  </a:cubicBezTo>
                  <a:cubicBezTo>
                    <a:pt x="6112" y="1135"/>
                    <a:pt x="6301" y="1198"/>
                    <a:pt x="6459" y="1261"/>
                  </a:cubicBezTo>
                  <a:cubicBezTo>
                    <a:pt x="6522" y="1072"/>
                    <a:pt x="6616" y="914"/>
                    <a:pt x="6774" y="757"/>
                  </a:cubicBezTo>
                  <a:lnTo>
                    <a:pt x="6868" y="662"/>
                  </a:lnTo>
                  <a:lnTo>
                    <a:pt x="6868" y="1"/>
                  </a:ln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1"/>
            <p:cNvSpPr/>
            <p:nvPr/>
          </p:nvSpPr>
          <p:spPr>
            <a:xfrm>
              <a:off x="-1951475" y="3838475"/>
              <a:ext cx="170925" cy="50425"/>
            </a:xfrm>
            <a:custGeom>
              <a:rect b="b" l="l" r="r" t="t"/>
              <a:pathLst>
                <a:path extrusionOk="0" h="2017" w="6837">
                  <a:moveTo>
                    <a:pt x="0" y="0"/>
                  </a:moveTo>
                  <a:lnTo>
                    <a:pt x="0" y="1008"/>
                  </a:lnTo>
                  <a:cubicBezTo>
                    <a:pt x="0" y="1544"/>
                    <a:pt x="473" y="2017"/>
                    <a:pt x="1008" y="2017"/>
                  </a:cubicBezTo>
                  <a:lnTo>
                    <a:pt x="5829" y="2017"/>
                  </a:lnTo>
                  <a:cubicBezTo>
                    <a:pt x="6333" y="2017"/>
                    <a:pt x="6774" y="1670"/>
                    <a:pt x="6837" y="1166"/>
                  </a:cubicBezTo>
                  <a:lnTo>
                    <a:pt x="6679" y="1071"/>
                  </a:lnTo>
                  <a:lnTo>
                    <a:pt x="3466" y="1071"/>
                  </a:lnTo>
                  <a:cubicBezTo>
                    <a:pt x="2867" y="1071"/>
                    <a:pt x="2363" y="599"/>
                    <a:pt x="2269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"/>
            <p:cNvSpPr/>
            <p:nvPr/>
          </p:nvSpPr>
          <p:spPr>
            <a:xfrm>
              <a:off x="-1912900" y="3675825"/>
              <a:ext cx="256800" cy="202825"/>
            </a:xfrm>
            <a:custGeom>
              <a:rect b="b" l="l" r="r" t="t"/>
              <a:pathLst>
                <a:path extrusionOk="0" h="8113" w="10272">
                  <a:moveTo>
                    <a:pt x="6085" y="0"/>
                  </a:moveTo>
                  <a:cubicBezTo>
                    <a:pt x="5955" y="0"/>
                    <a:pt x="5829" y="48"/>
                    <a:pt x="5735" y="142"/>
                  </a:cubicBezTo>
                  <a:cubicBezTo>
                    <a:pt x="5546" y="331"/>
                    <a:pt x="5546" y="646"/>
                    <a:pt x="5735" y="835"/>
                  </a:cubicBezTo>
                  <a:lnTo>
                    <a:pt x="6081" y="1213"/>
                  </a:lnTo>
                  <a:cubicBezTo>
                    <a:pt x="6207" y="1308"/>
                    <a:pt x="6207" y="1560"/>
                    <a:pt x="6081" y="1655"/>
                  </a:cubicBezTo>
                  <a:cubicBezTo>
                    <a:pt x="6034" y="1718"/>
                    <a:pt x="5948" y="1749"/>
                    <a:pt x="5857" y="1749"/>
                  </a:cubicBezTo>
                  <a:cubicBezTo>
                    <a:pt x="5766" y="1749"/>
                    <a:pt x="5672" y="1718"/>
                    <a:pt x="5609" y="1655"/>
                  </a:cubicBezTo>
                  <a:lnTo>
                    <a:pt x="4758" y="804"/>
                  </a:lnTo>
                  <a:cubicBezTo>
                    <a:pt x="4664" y="709"/>
                    <a:pt x="4538" y="662"/>
                    <a:pt x="4408" y="662"/>
                  </a:cubicBezTo>
                  <a:cubicBezTo>
                    <a:pt x="4278" y="662"/>
                    <a:pt x="4144" y="709"/>
                    <a:pt x="4034" y="804"/>
                  </a:cubicBezTo>
                  <a:cubicBezTo>
                    <a:pt x="3845" y="993"/>
                    <a:pt x="3845" y="1308"/>
                    <a:pt x="4034" y="1528"/>
                  </a:cubicBezTo>
                  <a:cubicBezTo>
                    <a:pt x="4034" y="1655"/>
                    <a:pt x="4884" y="2505"/>
                    <a:pt x="4821" y="2505"/>
                  </a:cubicBezTo>
                  <a:cubicBezTo>
                    <a:pt x="4947" y="2631"/>
                    <a:pt x="4947" y="2852"/>
                    <a:pt x="4821" y="2978"/>
                  </a:cubicBezTo>
                  <a:cubicBezTo>
                    <a:pt x="4774" y="3041"/>
                    <a:pt x="4687" y="3072"/>
                    <a:pt x="4601" y="3072"/>
                  </a:cubicBezTo>
                  <a:cubicBezTo>
                    <a:pt x="4514" y="3072"/>
                    <a:pt x="4427" y="3041"/>
                    <a:pt x="4380" y="2978"/>
                  </a:cubicBezTo>
                  <a:lnTo>
                    <a:pt x="3498" y="2096"/>
                  </a:lnTo>
                  <a:cubicBezTo>
                    <a:pt x="3403" y="2001"/>
                    <a:pt x="3277" y="1954"/>
                    <a:pt x="3151" y="1954"/>
                  </a:cubicBezTo>
                  <a:cubicBezTo>
                    <a:pt x="3025" y="1954"/>
                    <a:pt x="2899" y="2001"/>
                    <a:pt x="2805" y="2096"/>
                  </a:cubicBezTo>
                  <a:cubicBezTo>
                    <a:pt x="2584" y="2316"/>
                    <a:pt x="2584" y="2631"/>
                    <a:pt x="2805" y="2820"/>
                  </a:cubicBezTo>
                  <a:lnTo>
                    <a:pt x="3656" y="3671"/>
                  </a:lnTo>
                  <a:cubicBezTo>
                    <a:pt x="3782" y="3797"/>
                    <a:pt x="3782" y="4017"/>
                    <a:pt x="3656" y="4143"/>
                  </a:cubicBezTo>
                  <a:cubicBezTo>
                    <a:pt x="3593" y="4206"/>
                    <a:pt x="3506" y="4238"/>
                    <a:pt x="3419" y="4238"/>
                  </a:cubicBezTo>
                  <a:cubicBezTo>
                    <a:pt x="3333" y="4238"/>
                    <a:pt x="3246" y="4206"/>
                    <a:pt x="3183" y="4143"/>
                  </a:cubicBezTo>
                  <a:lnTo>
                    <a:pt x="883" y="1875"/>
                  </a:lnTo>
                  <a:cubicBezTo>
                    <a:pt x="789" y="1765"/>
                    <a:pt x="663" y="1710"/>
                    <a:pt x="537" y="1710"/>
                  </a:cubicBezTo>
                  <a:cubicBezTo>
                    <a:pt x="411" y="1710"/>
                    <a:pt x="284" y="1765"/>
                    <a:pt x="190" y="1875"/>
                  </a:cubicBezTo>
                  <a:cubicBezTo>
                    <a:pt x="1" y="2064"/>
                    <a:pt x="1" y="2379"/>
                    <a:pt x="190" y="2568"/>
                  </a:cubicBezTo>
                  <a:lnTo>
                    <a:pt x="1797" y="4206"/>
                  </a:lnTo>
                  <a:lnTo>
                    <a:pt x="3403" y="5845"/>
                  </a:lnTo>
                  <a:lnTo>
                    <a:pt x="1954" y="5845"/>
                  </a:lnTo>
                  <a:cubicBezTo>
                    <a:pt x="1671" y="5845"/>
                    <a:pt x="1450" y="6097"/>
                    <a:pt x="1450" y="6349"/>
                  </a:cubicBezTo>
                  <a:cubicBezTo>
                    <a:pt x="1450" y="6632"/>
                    <a:pt x="1671" y="6884"/>
                    <a:pt x="1954" y="6884"/>
                  </a:cubicBezTo>
                  <a:lnTo>
                    <a:pt x="5451" y="6884"/>
                  </a:lnTo>
                  <a:cubicBezTo>
                    <a:pt x="5514" y="6916"/>
                    <a:pt x="6491" y="7829"/>
                    <a:pt x="6491" y="7829"/>
                  </a:cubicBezTo>
                  <a:cubicBezTo>
                    <a:pt x="6680" y="8018"/>
                    <a:pt x="6948" y="8113"/>
                    <a:pt x="7216" y="8113"/>
                  </a:cubicBezTo>
                  <a:cubicBezTo>
                    <a:pt x="7483" y="8113"/>
                    <a:pt x="7751" y="8018"/>
                    <a:pt x="7940" y="7829"/>
                  </a:cubicBezTo>
                  <a:lnTo>
                    <a:pt x="9862" y="5876"/>
                  </a:lnTo>
                  <a:cubicBezTo>
                    <a:pt x="10272" y="5498"/>
                    <a:pt x="10272" y="4836"/>
                    <a:pt x="9862" y="4427"/>
                  </a:cubicBezTo>
                  <a:lnTo>
                    <a:pt x="9452" y="3986"/>
                  </a:lnTo>
                  <a:cubicBezTo>
                    <a:pt x="9326" y="3608"/>
                    <a:pt x="9043" y="3198"/>
                    <a:pt x="8822" y="2820"/>
                  </a:cubicBezTo>
                  <a:cubicBezTo>
                    <a:pt x="8570" y="2411"/>
                    <a:pt x="8350" y="2064"/>
                    <a:pt x="8035" y="1718"/>
                  </a:cubicBezTo>
                  <a:lnTo>
                    <a:pt x="6459" y="142"/>
                  </a:lnTo>
                  <a:cubicBezTo>
                    <a:pt x="6349" y="48"/>
                    <a:pt x="6215" y="0"/>
                    <a:pt x="6085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0" name="Google Shape;90;p1"/>
          <p:cNvSpPr/>
          <p:nvPr/>
        </p:nvSpPr>
        <p:spPr>
          <a:xfrm>
            <a:off x="6341254" y="2331345"/>
            <a:ext cx="258978" cy="244509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1" name="Google Shape;91;p1"/>
          <p:cNvGrpSpPr/>
          <p:nvPr/>
        </p:nvGrpSpPr>
        <p:grpSpPr>
          <a:xfrm>
            <a:off x="221701" y="571223"/>
            <a:ext cx="342580" cy="339271"/>
            <a:chOff x="5049725" y="1435050"/>
            <a:chExt cx="486550" cy="481850"/>
          </a:xfrm>
        </p:grpSpPr>
        <p:sp>
          <p:nvSpPr>
            <p:cNvPr id="92" name="Google Shape;92;p1"/>
            <p:cNvSpPr/>
            <p:nvPr/>
          </p:nvSpPr>
          <p:spPr>
            <a:xfrm>
              <a:off x="5136300" y="1519775"/>
              <a:ext cx="310550" cy="310550"/>
            </a:xfrm>
            <a:custGeom>
              <a:rect b="b" l="l" r="r" t="t"/>
              <a:pathLst>
                <a:path extrusionOk="0" h="12422" w="12422">
                  <a:moveTo>
                    <a:pt x="6209" y="1"/>
                  </a:moveTo>
                  <a:cubicBezTo>
                    <a:pt x="2786" y="1"/>
                    <a:pt x="0" y="2786"/>
                    <a:pt x="0" y="6213"/>
                  </a:cubicBezTo>
                  <a:cubicBezTo>
                    <a:pt x="0" y="9637"/>
                    <a:pt x="2786" y="12422"/>
                    <a:pt x="6209" y="12422"/>
                  </a:cubicBezTo>
                  <a:cubicBezTo>
                    <a:pt x="9636" y="12422"/>
                    <a:pt x="12422" y="9637"/>
                    <a:pt x="12422" y="6213"/>
                  </a:cubicBezTo>
                  <a:cubicBezTo>
                    <a:pt x="12422" y="5219"/>
                    <a:pt x="12160" y="4258"/>
                    <a:pt x="11711" y="3388"/>
                  </a:cubicBezTo>
                  <a:lnTo>
                    <a:pt x="11428" y="3388"/>
                  </a:lnTo>
                  <a:lnTo>
                    <a:pt x="10780" y="4036"/>
                  </a:lnTo>
                  <a:cubicBezTo>
                    <a:pt x="11112" y="4713"/>
                    <a:pt x="11286" y="5457"/>
                    <a:pt x="11292" y="6213"/>
                  </a:cubicBezTo>
                  <a:cubicBezTo>
                    <a:pt x="11292" y="9013"/>
                    <a:pt x="9010" y="11293"/>
                    <a:pt x="6209" y="11293"/>
                  </a:cubicBezTo>
                  <a:cubicBezTo>
                    <a:pt x="3409" y="11293"/>
                    <a:pt x="1129" y="9013"/>
                    <a:pt x="1129" y="6213"/>
                  </a:cubicBezTo>
                  <a:cubicBezTo>
                    <a:pt x="1129" y="3409"/>
                    <a:pt x="3409" y="1130"/>
                    <a:pt x="6209" y="1130"/>
                  </a:cubicBezTo>
                  <a:cubicBezTo>
                    <a:pt x="6965" y="1133"/>
                    <a:pt x="7709" y="1307"/>
                    <a:pt x="8387" y="1639"/>
                  </a:cubicBezTo>
                  <a:lnTo>
                    <a:pt x="9034" y="994"/>
                  </a:lnTo>
                  <a:lnTo>
                    <a:pt x="9034" y="708"/>
                  </a:lnTo>
                  <a:cubicBezTo>
                    <a:pt x="8164" y="260"/>
                    <a:pt x="7203" y="1"/>
                    <a:pt x="62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1"/>
            <p:cNvSpPr/>
            <p:nvPr/>
          </p:nvSpPr>
          <p:spPr>
            <a:xfrm>
              <a:off x="5184925" y="1576250"/>
              <a:ext cx="205475" cy="197625"/>
            </a:xfrm>
            <a:custGeom>
              <a:rect b="b" l="l" r="r" t="t"/>
              <a:pathLst>
                <a:path extrusionOk="0" h="7905" w="8219">
                  <a:moveTo>
                    <a:pt x="4264" y="0"/>
                  </a:moveTo>
                  <a:cubicBezTo>
                    <a:pt x="2665" y="0"/>
                    <a:pt x="1226" y="964"/>
                    <a:pt x="612" y="2439"/>
                  </a:cubicBezTo>
                  <a:cubicBezTo>
                    <a:pt x="0" y="3918"/>
                    <a:pt x="341" y="5616"/>
                    <a:pt x="1470" y="6748"/>
                  </a:cubicBezTo>
                  <a:cubicBezTo>
                    <a:pt x="2225" y="7503"/>
                    <a:pt x="3236" y="7904"/>
                    <a:pt x="4264" y="7904"/>
                  </a:cubicBezTo>
                  <a:cubicBezTo>
                    <a:pt x="4774" y="7904"/>
                    <a:pt x="5287" y="7806"/>
                    <a:pt x="5776" y="7603"/>
                  </a:cubicBezTo>
                  <a:cubicBezTo>
                    <a:pt x="7255" y="6992"/>
                    <a:pt x="8218" y="5550"/>
                    <a:pt x="8218" y="3954"/>
                  </a:cubicBezTo>
                  <a:cubicBezTo>
                    <a:pt x="8212" y="3502"/>
                    <a:pt x="8131" y="3059"/>
                    <a:pt x="7974" y="2638"/>
                  </a:cubicBezTo>
                  <a:lnTo>
                    <a:pt x="7050" y="3565"/>
                  </a:lnTo>
                  <a:cubicBezTo>
                    <a:pt x="7071" y="3692"/>
                    <a:pt x="7083" y="3821"/>
                    <a:pt x="7089" y="3954"/>
                  </a:cubicBezTo>
                  <a:cubicBezTo>
                    <a:pt x="7089" y="5095"/>
                    <a:pt x="6399" y="6125"/>
                    <a:pt x="5345" y="6562"/>
                  </a:cubicBezTo>
                  <a:cubicBezTo>
                    <a:pt x="4996" y="6706"/>
                    <a:pt x="4629" y="6776"/>
                    <a:pt x="4265" y="6776"/>
                  </a:cubicBezTo>
                  <a:cubicBezTo>
                    <a:pt x="3530" y="6776"/>
                    <a:pt x="2808" y="6489"/>
                    <a:pt x="2268" y="5947"/>
                  </a:cubicBezTo>
                  <a:cubicBezTo>
                    <a:pt x="1461" y="5140"/>
                    <a:pt x="1220" y="3927"/>
                    <a:pt x="1657" y="2873"/>
                  </a:cubicBezTo>
                  <a:cubicBezTo>
                    <a:pt x="2093" y="1816"/>
                    <a:pt x="3123" y="1129"/>
                    <a:pt x="4264" y="1129"/>
                  </a:cubicBezTo>
                  <a:cubicBezTo>
                    <a:pt x="4394" y="1132"/>
                    <a:pt x="4523" y="1144"/>
                    <a:pt x="4653" y="1168"/>
                  </a:cubicBezTo>
                  <a:lnTo>
                    <a:pt x="5580" y="241"/>
                  </a:lnTo>
                  <a:cubicBezTo>
                    <a:pt x="5159" y="84"/>
                    <a:pt x="4713" y="3"/>
                    <a:pt x="42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1"/>
            <p:cNvSpPr/>
            <p:nvPr/>
          </p:nvSpPr>
          <p:spPr>
            <a:xfrm>
              <a:off x="5049725" y="1435075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9672" y="1"/>
                  </a:moveTo>
                  <a:cubicBezTo>
                    <a:pt x="4379" y="1"/>
                    <a:pt x="0" y="4307"/>
                    <a:pt x="0" y="9601"/>
                  </a:cubicBezTo>
                  <a:cubicBezTo>
                    <a:pt x="0" y="14892"/>
                    <a:pt x="4379" y="19273"/>
                    <a:pt x="9672" y="19273"/>
                  </a:cubicBezTo>
                  <a:cubicBezTo>
                    <a:pt x="14966" y="19273"/>
                    <a:pt x="19272" y="14892"/>
                    <a:pt x="19272" y="9601"/>
                  </a:cubicBezTo>
                  <a:cubicBezTo>
                    <a:pt x="19269" y="8204"/>
                    <a:pt x="18962" y="6821"/>
                    <a:pt x="18369" y="5557"/>
                  </a:cubicBezTo>
                  <a:lnTo>
                    <a:pt x="17646" y="6279"/>
                  </a:lnTo>
                  <a:cubicBezTo>
                    <a:pt x="17327" y="6599"/>
                    <a:pt x="16896" y="6776"/>
                    <a:pt x="16448" y="6776"/>
                  </a:cubicBezTo>
                  <a:lnTo>
                    <a:pt x="16430" y="6776"/>
                  </a:lnTo>
                  <a:cubicBezTo>
                    <a:pt x="16809" y="7671"/>
                    <a:pt x="17008" y="8628"/>
                    <a:pt x="17014" y="9601"/>
                  </a:cubicBezTo>
                  <a:cubicBezTo>
                    <a:pt x="17014" y="13648"/>
                    <a:pt x="13720" y="16939"/>
                    <a:pt x="9672" y="16939"/>
                  </a:cubicBezTo>
                  <a:cubicBezTo>
                    <a:pt x="5625" y="16939"/>
                    <a:pt x="2334" y="13648"/>
                    <a:pt x="2334" y="9601"/>
                  </a:cubicBezTo>
                  <a:cubicBezTo>
                    <a:pt x="2334" y="5554"/>
                    <a:pt x="5625" y="2259"/>
                    <a:pt x="9672" y="2259"/>
                  </a:cubicBezTo>
                  <a:cubicBezTo>
                    <a:pt x="10642" y="2265"/>
                    <a:pt x="11603" y="2464"/>
                    <a:pt x="12497" y="2844"/>
                  </a:cubicBezTo>
                  <a:lnTo>
                    <a:pt x="12497" y="2825"/>
                  </a:lnTo>
                  <a:cubicBezTo>
                    <a:pt x="12494" y="2374"/>
                    <a:pt x="12672" y="1943"/>
                    <a:pt x="12991" y="1627"/>
                  </a:cubicBezTo>
                  <a:lnTo>
                    <a:pt x="13713" y="904"/>
                  </a:lnTo>
                  <a:cubicBezTo>
                    <a:pt x="12449" y="311"/>
                    <a:pt x="11070" y="4"/>
                    <a:pt x="96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1"/>
            <p:cNvSpPr/>
            <p:nvPr/>
          </p:nvSpPr>
          <p:spPr>
            <a:xfrm>
              <a:off x="5245825" y="1435050"/>
              <a:ext cx="290450" cy="282350"/>
            </a:xfrm>
            <a:custGeom>
              <a:rect b="b" l="l" r="r" t="t"/>
              <a:pathLst>
                <a:path extrusionOk="0" h="11294" w="11618">
                  <a:moveTo>
                    <a:pt x="8601" y="1"/>
                  </a:moveTo>
                  <a:cubicBezTo>
                    <a:pt x="8461" y="1"/>
                    <a:pt x="8319" y="52"/>
                    <a:pt x="8203" y="168"/>
                  </a:cubicBezTo>
                  <a:lnTo>
                    <a:pt x="5945" y="2426"/>
                  </a:lnTo>
                  <a:cubicBezTo>
                    <a:pt x="5839" y="2531"/>
                    <a:pt x="5779" y="2676"/>
                    <a:pt x="5782" y="2826"/>
                  </a:cubicBezTo>
                  <a:lnTo>
                    <a:pt x="5782" y="4850"/>
                  </a:lnTo>
                  <a:lnTo>
                    <a:pt x="2554" y="8075"/>
                  </a:lnTo>
                  <a:cubicBezTo>
                    <a:pt x="2328" y="7967"/>
                    <a:pt x="2081" y="7906"/>
                    <a:pt x="1828" y="7906"/>
                  </a:cubicBezTo>
                  <a:cubicBezTo>
                    <a:pt x="1142" y="7906"/>
                    <a:pt x="525" y="8319"/>
                    <a:pt x="263" y="8951"/>
                  </a:cubicBezTo>
                  <a:cubicBezTo>
                    <a:pt x="1" y="9584"/>
                    <a:pt x="145" y="10312"/>
                    <a:pt x="630" y="10797"/>
                  </a:cubicBezTo>
                  <a:cubicBezTo>
                    <a:pt x="954" y="11122"/>
                    <a:pt x="1388" y="11294"/>
                    <a:pt x="1828" y="11294"/>
                  </a:cubicBezTo>
                  <a:cubicBezTo>
                    <a:pt x="2046" y="11294"/>
                    <a:pt x="2266" y="11251"/>
                    <a:pt x="2476" y="11165"/>
                  </a:cubicBezTo>
                  <a:cubicBezTo>
                    <a:pt x="3108" y="10903"/>
                    <a:pt x="3524" y="10285"/>
                    <a:pt x="3524" y="9602"/>
                  </a:cubicBezTo>
                  <a:cubicBezTo>
                    <a:pt x="3521" y="9349"/>
                    <a:pt x="3463" y="9102"/>
                    <a:pt x="3352" y="8876"/>
                  </a:cubicBezTo>
                  <a:lnTo>
                    <a:pt x="6580" y="5648"/>
                  </a:lnTo>
                  <a:lnTo>
                    <a:pt x="8604" y="5648"/>
                  </a:lnTo>
                  <a:cubicBezTo>
                    <a:pt x="8754" y="5648"/>
                    <a:pt x="8896" y="5588"/>
                    <a:pt x="9004" y="5482"/>
                  </a:cubicBezTo>
                  <a:lnTo>
                    <a:pt x="11263" y="3224"/>
                  </a:lnTo>
                  <a:cubicBezTo>
                    <a:pt x="11618" y="2869"/>
                    <a:pt x="11365" y="2260"/>
                    <a:pt x="10862" y="2260"/>
                  </a:cubicBezTo>
                  <a:lnTo>
                    <a:pt x="9170" y="2260"/>
                  </a:lnTo>
                  <a:lnTo>
                    <a:pt x="9170" y="568"/>
                  </a:lnTo>
                  <a:cubicBezTo>
                    <a:pt x="9170" y="226"/>
                    <a:pt x="8892" y="1"/>
                    <a:pt x="86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/>
          <p:nvPr/>
        </p:nvSpPr>
        <p:spPr>
          <a:xfrm>
            <a:off x="351127" y="325039"/>
            <a:ext cx="5833800" cy="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r" sz="2500" u="none" cap="none" strike="noStrike">
                <a:solidFill>
                  <a:srgbClr val="6EBEEB"/>
                </a:solidFill>
                <a:latin typeface="Arial"/>
                <a:ea typeface="Arial"/>
                <a:cs typeface="Arial"/>
                <a:sym typeface="Arial"/>
              </a:rPr>
              <a:t>Passer un appel avec l’assistant vocal Google</a:t>
            </a:r>
            <a:endParaRPr b="1" i="0" sz="2500" u="none" cap="none" strike="noStrike">
              <a:solidFill>
                <a:srgbClr val="6EBEE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"/>
          <p:cNvSpPr txBox="1"/>
          <p:nvPr/>
        </p:nvSpPr>
        <p:spPr>
          <a:xfrm flipH="1" rot="5400000">
            <a:off x="4995000" y="7338075"/>
            <a:ext cx="42690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ACTIVITÉS FONCTIONNELLES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"/>
          <p:cNvSpPr txBox="1"/>
          <p:nvPr/>
        </p:nvSpPr>
        <p:spPr>
          <a:xfrm>
            <a:off x="469200" y="1388525"/>
            <a:ext cx="5715600" cy="82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Exemples d’appels fonctionnels à mettre en place : </a:t>
            </a:r>
            <a:endParaRPr b="1" i="0" sz="15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1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Appeler le secrétariat de l’ESAT pour prévenir d’un retard ou pour toute autre demande.</a:t>
            </a:r>
            <a:endParaRPr b="0" i="1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1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Appeler le médecin pour prendre un rendez-vous.</a:t>
            </a:r>
            <a:endParaRPr b="0" i="1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1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Appeler le secrétariat de l’établissement pour demander des précisions sur le programme d’activité.</a:t>
            </a:r>
            <a:endParaRPr b="0" i="1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1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Appeler un ami pour lui souhaiter un joyeux anniversaire.</a:t>
            </a:r>
            <a:endParaRPr b="0" i="1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1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Préparation : </a:t>
            </a:r>
            <a:endParaRPr b="1" i="0" sz="13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Si vous accompagnez des personnes dans leur quotidien, mettez en place ces stratégies dès que possible. Si vous intervenez ponctuellement auprès d'établissement ou services, préparez ces exercices avec les encadrants socio-éducatifs, voire incitez-les à les mettre en place.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1" i="0" sz="15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Mise en place : </a:t>
            </a:r>
            <a:endParaRPr b="1" i="0" sz="13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1. J'identifie avec la personne un appel qu’elle doit passer : le destinataire et la raison.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2. Je l'accompagne à préparer la formulation de son appel si besoin.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3. Je demande à la personne si elle se souvient du mot qui “réveille” l’assistant.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4. Je donne la guidance en papier, l’explique à l’oral à la personne et lui demande de “refaire” le chemin, elle aussi à l’oral.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5. Je suis la guidance avec la personne et la guide pour : 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Sélectionner le contact ou le numéro de téléphone en utilisant l’assistant vocal :  </a:t>
            </a:r>
            <a:r>
              <a:rPr b="1" i="1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Ok Google, appelle …</a:t>
            </a:r>
            <a:endParaRPr b="0" i="1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Passer mon appel en utilisant l’assistant vocal Google.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Terminer mon appel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6. Je demande à la personne comment ça s’est passé et si elle veut continuer d’utiliser cette technologie.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7. Je la félicite et l’encourage pour chaque appel réussi.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8. Je l’encourage à demander de l’aide si besoin.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9. Je réponds aux questions et l’aide à résoudre les problèmes rencontrés.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D0D0D"/>
              </a:solidFill>
              <a:highlight>
                <a:srgbClr val="FFFFFF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Exemple de guidance : </a:t>
            </a:r>
            <a:endParaRPr b="1" i="0" sz="15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D0D0D"/>
              </a:solidFill>
              <a:highlight>
                <a:srgbClr val="FFFFFF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cap="none" strike="noStrike">
                <a:solidFill>
                  <a:srgbClr val="0D0D0D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Assistant vocal Google 4 - Passer un appel (séquentiel à imprimer)</a:t>
            </a: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	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3" name="Google Shape;103;p2"/>
          <p:cNvGrpSpPr/>
          <p:nvPr/>
        </p:nvGrpSpPr>
        <p:grpSpPr>
          <a:xfrm>
            <a:off x="6958214" y="475973"/>
            <a:ext cx="342580" cy="339271"/>
            <a:chOff x="5049725" y="1435050"/>
            <a:chExt cx="486550" cy="481850"/>
          </a:xfrm>
        </p:grpSpPr>
        <p:sp>
          <p:nvSpPr>
            <p:cNvPr id="104" name="Google Shape;104;p2"/>
            <p:cNvSpPr/>
            <p:nvPr/>
          </p:nvSpPr>
          <p:spPr>
            <a:xfrm>
              <a:off x="5136300" y="1519775"/>
              <a:ext cx="310550" cy="310550"/>
            </a:xfrm>
            <a:custGeom>
              <a:rect b="b" l="l" r="r" t="t"/>
              <a:pathLst>
                <a:path extrusionOk="0" h="12422" w="12422">
                  <a:moveTo>
                    <a:pt x="6209" y="1"/>
                  </a:moveTo>
                  <a:cubicBezTo>
                    <a:pt x="2786" y="1"/>
                    <a:pt x="0" y="2786"/>
                    <a:pt x="0" y="6213"/>
                  </a:cubicBezTo>
                  <a:cubicBezTo>
                    <a:pt x="0" y="9637"/>
                    <a:pt x="2786" y="12422"/>
                    <a:pt x="6209" y="12422"/>
                  </a:cubicBezTo>
                  <a:cubicBezTo>
                    <a:pt x="9636" y="12422"/>
                    <a:pt x="12422" y="9637"/>
                    <a:pt x="12422" y="6213"/>
                  </a:cubicBezTo>
                  <a:cubicBezTo>
                    <a:pt x="12422" y="5219"/>
                    <a:pt x="12160" y="4258"/>
                    <a:pt x="11711" y="3388"/>
                  </a:cubicBezTo>
                  <a:lnTo>
                    <a:pt x="11428" y="3388"/>
                  </a:lnTo>
                  <a:lnTo>
                    <a:pt x="10780" y="4036"/>
                  </a:lnTo>
                  <a:cubicBezTo>
                    <a:pt x="11112" y="4713"/>
                    <a:pt x="11286" y="5457"/>
                    <a:pt x="11292" y="6213"/>
                  </a:cubicBezTo>
                  <a:cubicBezTo>
                    <a:pt x="11292" y="9013"/>
                    <a:pt x="9010" y="11293"/>
                    <a:pt x="6209" y="11293"/>
                  </a:cubicBezTo>
                  <a:cubicBezTo>
                    <a:pt x="3409" y="11293"/>
                    <a:pt x="1129" y="9013"/>
                    <a:pt x="1129" y="6213"/>
                  </a:cubicBezTo>
                  <a:cubicBezTo>
                    <a:pt x="1129" y="3409"/>
                    <a:pt x="3409" y="1130"/>
                    <a:pt x="6209" y="1130"/>
                  </a:cubicBezTo>
                  <a:cubicBezTo>
                    <a:pt x="6965" y="1133"/>
                    <a:pt x="7709" y="1307"/>
                    <a:pt x="8387" y="1639"/>
                  </a:cubicBezTo>
                  <a:lnTo>
                    <a:pt x="9034" y="994"/>
                  </a:lnTo>
                  <a:lnTo>
                    <a:pt x="9034" y="708"/>
                  </a:lnTo>
                  <a:cubicBezTo>
                    <a:pt x="8164" y="260"/>
                    <a:pt x="7203" y="1"/>
                    <a:pt x="62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5184925" y="1576250"/>
              <a:ext cx="205475" cy="197625"/>
            </a:xfrm>
            <a:custGeom>
              <a:rect b="b" l="l" r="r" t="t"/>
              <a:pathLst>
                <a:path extrusionOk="0" h="7905" w="8219">
                  <a:moveTo>
                    <a:pt x="4264" y="0"/>
                  </a:moveTo>
                  <a:cubicBezTo>
                    <a:pt x="2665" y="0"/>
                    <a:pt x="1226" y="964"/>
                    <a:pt x="612" y="2439"/>
                  </a:cubicBezTo>
                  <a:cubicBezTo>
                    <a:pt x="0" y="3918"/>
                    <a:pt x="341" y="5616"/>
                    <a:pt x="1470" y="6748"/>
                  </a:cubicBezTo>
                  <a:cubicBezTo>
                    <a:pt x="2225" y="7503"/>
                    <a:pt x="3236" y="7904"/>
                    <a:pt x="4264" y="7904"/>
                  </a:cubicBezTo>
                  <a:cubicBezTo>
                    <a:pt x="4774" y="7904"/>
                    <a:pt x="5287" y="7806"/>
                    <a:pt x="5776" y="7603"/>
                  </a:cubicBezTo>
                  <a:cubicBezTo>
                    <a:pt x="7255" y="6992"/>
                    <a:pt x="8218" y="5550"/>
                    <a:pt x="8218" y="3954"/>
                  </a:cubicBezTo>
                  <a:cubicBezTo>
                    <a:pt x="8212" y="3502"/>
                    <a:pt x="8131" y="3059"/>
                    <a:pt x="7974" y="2638"/>
                  </a:cubicBezTo>
                  <a:lnTo>
                    <a:pt x="7050" y="3565"/>
                  </a:lnTo>
                  <a:cubicBezTo>
                    <a:pt x="7071" y="3692"/>
                    <a:pt x="7083" y="3821"/>
                    <a:pt x="7089" y="3954"/>
                  </a:cubicBezTo>
                  <a:cubicBezTo>
                    <a:pt x="7089" y="5095"/>
                    <a:pt x="6399" y="6125"/>
                    <a:pt x="5345" y="6562"/>
                  </a:cubicBezTo>
                  <a:cubicBezTo>
                    <a:pt x="4996" y="6706"/>
                    <a:pt x="4629" y="6776"/>
                    <a:pt x="4265" y="6776"/>
                  </a:cubicBezTo>
                  <a:cubicBezTo>
                    <a:pt x="3530" y="6776"/>
                    <a:pt x="2808" y="6489"/>
                    <a:pt x="2268" y="5947"/>
                  </a:cubicBezTo>
                  <a:cubicBezTo>
                    <a:pt x="1461" y="5140"/>
                    <a:pt x="1220" y="3927"/>
                    <a:pt x="1657" y="2873"/>
                  </a:cubicBezTo>
                  <a:cubicBezTo>
                    <a:pt x="2093" y="1816"/>
                    <a:pt x="3123" y="1129"/>
                    <a:pt x="4264" y="1129"/>
                  </a:cubicBezTo>
                  <a:cubicBezTo>
                    <a:pt x="4394" y="1132"/>
                    <a:pt x="4523" y="1144"/>
                    <a:pt x="4653" y="1168"/>
                  </a:cubicBezTo>
                  <a:lnTo>
                    <a:pt x="5580" y="241"/>
                  </a:lnTo>
                  <a:cubicBezTo>
                    <a:pt x="5159" y="84"/>
                    <a:pt x="4713" y="3"/>
                    <a:pt x="42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5049725" y="1435075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9672" y="1"/>
                  </a:moveTo>
                  <a:cubicBezTo>
                    <a:pt x="4379" y="1"/>
                    <a:pt x="0" y="4307"/>
                    <a:pt x="0" y="9601"/>
                  </a:cubicBezTo>
                  <a:cubicBezTo>
                    <a:pt x="0" y="14892"/>
                    <a:pt x="4379" y="19273"/>
                    <a:pt x="9672" y="19273"/>
                  </a:cubicBezTo>
                  <a:cubicBezTo>
                    <a:pt x="14966" y="19273"/>
                    <a:pt x="19272" y="14892"/>
                    <a:pt x="19272" y="9601"/>
                  </a:cubicBezTo>
                  <a:cubicBezTo>
                    <a:pt x="19269" y="8204"/>
                    <a:pt x="18962" y="6821"/>
                    <a:pt x="18369" y="5557"/>
                  </a:cubicBezTo>
                  <a:lnTo>
                    <a:pt x="17646" y="6279"/>
                  </a:lnTo>
                  <a:cubicBezTo>
                    <a:pt x="17327" y="6599"/>
                    <a:pt x="16896" y="6776"/>
                    <a:pt x="16448" y="6776"/>
                  </a:cubicBezTo>
                  <a:lnTo>
                    <a:pt x="16430" y="6776"/>
                  </a:lnTo>
                  <a:cubicBezTo>
                    <a:pt x="16809" y="7671"/>
                    <a:pt x="17008" y="8628"/>
                    <a:pt x="17014" y="9601"/>
                  </a:cubicBezTo>
                  <a:cubicBezTo>
                    <a:pt x="17014" y="13648"/>
                    <a:pt x="13720" y="16939"/>
                    <a:pt x="9672" y="16939"/>
                  </a:cubicBezTo>
                  <a:cubicBezTo>
                    <a:pt x="5625" y="16939"/>
                    <a:pt x="2334" y="13648"/>
                    <a:pt x="2334" y="9601"/>
                  </a:cubicBezTo>
                  <a:cubicBezTo>
                    <a:pt x="2334" y="5554"/>
                    <a:pt x="5625" y="2259"/>
                    <a:pt x="9672" y="2259"/>
                  </a:cubicBezTo>
                  <a:cubicBezTo>
                    <a:pt x="10642" y="2265"/>
                    <a:pt x="11603" y="2464"/>
                    <a:pt x="12497" y="2844"/>
                  </a:cubicBezTo>
                  <a:lnTo>
                    <a:pt x="12497" y="2825"/>
                  </a:lnTo>
                  <a:cubicBezTo>
                    <a:pt x="12494" y="2374"/>
                    <a:pt x="12672" y="1943"/>
                    <a:pt x="12991" y="1627"/>
                  </a:cubicBezTo>
                  <a:lnTo>
                    <a:pt x="13713" y="904"/>
                  </a:lnTo>
                  <a:cubicBezTo>
                    <a:pt x="12449" y="311"/>
                    <a:pt x="11070" y="4"/>
                    <a:pt x="96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5245825" y="1435050"/>
              <a:ext cx="290450" cy="282350"/>
            </a:xfrm>
            <a:custGeom>
              <a:rect b="b" l="l" r="r" t="t"/>
              <a:pathLst>
                <a:path extrusionOk="0" h="11294" w="11618">
                  <a:moveTo>
                    <a:pt x="8601" y="1"/>
                  </a:moveTo>
                  <a:cubicBezTo>
                    <a:pt x="8461" y="1"/>
                    <a:pt x="8319" y="52"/>
                    <a:pt x="8203" y="168"/>
                  </a:cubicBezTo>
                  <a:lnTo>
                    <a:pt x="5945" y="2426"/>
                  </a:lnTo>
                  <a:cubicBezTo>
                    <a:pt x="5839" y="2531"/>
                    <a:pt x="5779" y="2676"/>
                    <a:pt x="5782" y="2826"/>
                  </a:cubicBezTo>
                  <a:lnTo>
                    <a:pt x="5782" y="4850"/>
                  </a:lnTo>
                  <a:lnTo>
                    <a:pt x="2554" y="8075"/>
                  </a:lnTo>
                  <a:cubicBezTo>
                    <a:pt x="2328" y="7967"/>
                    <a:pt x="2081" y="7906"/>
                    <a:pt x="1828" y="7906"/>
                  </a:cubicBezTo>
                  <a:cubicBezTo>
                    <a:pt x="1142" y="7906"/>
                    <a:pt x="525" y="8319"/>
                    <a:pt x="263" y="8951"/>
                  </a:cubicBezTo>
                  <a:cubicBezTo>
                    <a:pt x="1" y="9584"/>
                    <a:pt x="145" y="10312"/>
                    <a:pt x="630" y="10797"/>
                  </a:cubicBezTo>
                  <a:cubicBezTo>
                    <a:pt x="954" y="11122"/>
                    <a:pt x="1388" y="11294"/>
                    <a:pt x="1828" y="11294"/>
                  </a:cubicBezTo>
                  <a:cubicBezTo>
                    <a:pt x="2046" y="11294"/>
                    <a:pt x="2266" y="11251"/>
                    <a:pt x="2476" y="11165"/>
                  </a:cubicBezTo>
                  <a:cubicBezTo>
                    <a:pt x="3108" y="10903"/>
                    <a:pt x="3524" y="10285"/>
                    <a:pt x="3524" y="9602"/>
                  </a:cubicBezTo>
                  <a:cubicBezTo>
                    <a:pt x="3521" y="9349"/>
                    <a:pt x="3463" y="9102"/>
                    <a:pt x="3352" y="8876"/>
                  </a:cubicBezTo>
                  <a:lnTo>
                    <a:pt x="6580" y="5648"/>
                  </a:lnTo>
                  <a:lnTo>
                    <a:pt x="8604" y="5648"/>
                  </a:lnTo>
                  <a:cubicBezTo>
                    <a:pt x="8754" y="5648"/>
                    <a:pt x="8896" y="5588"/>
                    <a:pt x="9004" y="5482"/>
                  </a:cubicBezTo>
                  <a:lnTo>
                    <a:pt x="11263" y="3224"/>
                  </a:lnTo>
                  <a:cubicBezTo>
                    <a:pt x="11618" y="2869"/>
                    <a:pt x="11365" y="2260"/>
                    <a:pt x="10862" y="2260"/>
                  </a:cubicBezTo>
                  <a:lnTo>
                    <a:pt x="9170" y="2260"/>
                  </a:lnTo>
                  <a:lnTo>
                    <a:pt x="9170" y="568"/>
                  </a:lnTo>
                  <a:cubicBezTo>
                    <a:pt x="9170" y="226"/>
                    <a:pt x="8892" y="1"/>
                    <a:pt x="86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/>
          <p:nvPr/>
        </p:nvSpPr>
        <p:spPr>
          <a:xfrm>
            <a:off x="0" y="0"/>
            <a:ext cx="766800" cy="10440000"/>
          </a:xfrm>
          <a:prstGeom prst="rect">
            <a:avLst/>
          </a:pr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3"/>
          <p:cNvSpPr txBox="1"/>
          <p:nvPr/>
        </p:nvSpPr>
        <p:spPr>
          <a:xfrm rot="-5400000">
            <a:off x="-1818150" y="6933675"/>
            <a:ext cx="44973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ACTIVITÉS FONCTIONNELLES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3"/>
          <p:cNvSpPr txBox="1"/>
          <p:nvPr/>
        </p:nvSpPr>
        <p:spPr>
          <a:xfrm>
            <a:off x="1003500" y="9744075"/>
            <a:ext cx="61245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: CC-BY-SA</a:t>
            </a:r>
            <a:endParaRPr b="0" i="1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5" name="Google Shape;115;p3"/>
          <p:cNvGrpSpPr/>
          <p:nvPr/>
        </p:nvGrpSpPr>
        <p:grpSpPr>
          <a:xfrm>
            <a:off x="221701" y="571223"/>
            <a:ext cx="342580" cy="339271"/>
            <a:chOff x="5049725" y="1435050"/>
            <a:chExt cx="486550" cy="481850"/>
          </a:xfrm>
        </p:grpSpPr>
        <p:sp>
          <p:nvSpPr>
            <p:cNvPr id="116" name="Google Shape;116;p3"/>
            <p:cNvSpPr/>
            <p:nvPr/>
          </p:nvSpPr>
          <p:spPr>
            <a:xfrm>
              <a:off x="5136300" y="1519775"/>
              <a:ext cx="310550" cy="310550"/>
            </a:xfrm>
            <a:custGeom>
              <a:rect b="b" l="l" r="r" t="t"/>
              <a:pathLst>
                <a:path extrusionOk="0" h="12422" w="12422">
                  <a:moveTo>
                    <a:pt x="6209" y="1"/>
                  </a:moveTo>
                  <a:cubicBezTo>
                    <a:pt x="2786" y="1"/>
                    <a:pt x="0" y="2786"/>
                    <a:pt x="0" y="6213"/>
                  </a:cubicBezTo>
                  <a:cubicBezTo>
                    <a:pt x="0" y="9637"/>
                    <a:pt x="2786" y="12422"/>
                    <a:pt x="6209" y="12422"/>
                  </a:cubicBezTo>
                  <a:cubicBezTo>
                    <a:pt x="9636" y="12422"/>
                    <a:pt x="12422" y="9637"/>
                    <a:pt x="12422" y="6213"/>
                  </a:cubicBezTo>
                  <a:cubicBezTo>
                    <a:pt x="12422" y="5219"/>
                    <a:pt x="12160" y="4258"/>
                    <a:pt x="11711" y="3388"/>
                  </a:cubicBezTo>
                  <a:lnTo>
                    <a:pt x="11428" y="3388"/>
                  </a:lnTo>
                  <a:lnTo>
                    <a:pt x="10780" y="4036"/>
                  </a:lnTo>
                  <a:cubicBezTo>
                    <a:pt x="11112" y="4713"/>
                    <a:pt x="11286" y="5457"/>
                    <a:pt x="11292" y="6213"/>
                  </a:cubicBezTo>
                  <a:cubicBezTo>
                    <a:pt x="11292" y="9013"/>
                    <a:pt x="9010" y="11293"/>
                    <a:pt x="6209" y="11293"/>
                  </a:cubicBezTo>
                  <a:cubicBezTo>
                    <a:pt x="3409" y="11293"/>
                    <a:pt x="1129" y="9013"/>
                    <a:pt x="1129" y="6213"/>
                  </a:cubicBezTo>
                  <a:cubicBezTo>
                    <a:pt x="1129" y="3409"/>
                    <a:pt x="3409" y="1130"/>
                    <a:pt x="6209" y="1130"/>
                  </a:cubicBezTo>
                  <a:cubicBezTo>
                    <a:pt x="6965" y="1133"/>
                    <a:pt x="7709" y="1307"/>
                    <a:pt x="8387" y="1639"/>
                  </a:cubicBezTo>
                  <a:lnTo>
                    <a:pt x="9034" y="994"/>
                  </a:lnTo>
                  <a:lnTo>
                    <a:pt x="9034" y="708"/>
                  </a:lnTo>
                  <a:cubicBezTo>
                    <a:pt x="8164" y="260"/>
                    <a:pt x="7203" y="1"/>
                    <a:pt x="62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5184925" y="1576250"/>
              <a:ext cx="205475" cy="197625"/>
            </a:xfrm>
            <a:custGeom>
              <a:rect b="b" l="l" r="r" t="t"/>
              <a:pathLst>
                <a:path extrusionOk="0" h="7905" w="8219">
                  <a:moveTo>
                    <a:pt x="4264" y="0"/>
                  </a:moveTo>
                  <a:cubicBezTo>
                    <a:pt x="2665" y="0"/>
                    <a:pt x="1226" y="964"/>
                    <a:pt x="612" y="2439"/>
                  </a:cubicBezTo>
                  <a:cubicBezTo>
                    <a:pt x="0" y="3918"/>
                    <a:pt x="341" y="5616"/>
                    <a:pt x="1470" y="6748"/>
                  </a:cubicBezTo>
                  <a:cubicBezTo>
                    <a:pt x="2225" y="7503"/>
                    <a:pt x="3236" y="7904"/>
                    <a:pt x="4264" y="7904"/>
                  </a:cubicBezTo>
                  <a:cubicBezTo>
                    <a:pt x="4774" y="7904"/>
                    <a:pt x="5287" y="7806"/>
                    <a:pt x="5776" y="7603"/>
                  </a:cubicBezTo>
                  <a:cubicBezTo>
                    <a:pt x="7255" y="6992"/>
                    <a:pt x="8218" y="5550"/>
                    <a:pt x="8218" y="3954"/>
                  </a:cubicBezTo>
                  <a:cubicBezTo>
                    <a:pt x="8212" y="3502"/>
                    <a:pt x="8131" y="3059"/>
                    <a:pt x="7974" y="2638"/>
                  </a:cubicBezTo>
                  <a:lnTo>
                    <a:pt x="7050" y="3565"/>
                  </a:lnTo>
                  <a:cubicBezTo>
                    <a:pt x="7071" y="3692"/>
                    <a:pt x="7083" y="3821"/>
                    <a:pt x="7089" y="3954"/>
                  </a:cubicBezTo>
                  <a:cubicBezTo>
                    <a:pt x="7089" y="5095"/>
                    <a:pt x="6399" y="6125"/>
                    <a:pt x="5345" y="6562"/>
                  </a:cubicBezTo>
                  <a:cubicBezTo>
                    <a:pt x="4996" y="6706"/>
                    <a:pt x="4629" y="6776"/>
                    <a:pt x="4265" y="6776"/>
                  </a:cubicBezTo>
                  <a:cubicBezTo>
                    <a:pt x="3530" y="6776"/>
                    <a:pt x="2808" y="6489"/>
                    <a:pt x="2268" y="5947"/>
                  </a:cubicBezTo>
                  <a:cubicBezTo>
                    <a:pt x="1461" y="5140"/>
                    <a:pt x="1220" y="3927"/>
                    <a:pt x="1657" y="2873"/>
                  </a:cubicBezTo>
                  <a:cubicBezTo>
                    <a:pt x="2093" y="1816"/>
                    <a:pt x="3123" y="1129"/>
                    <a:pt x="4264" y="1129"/>
                  </a:cubicBezTo>
                  <a:cubicBezTo>
                    <a:pt x="4394" y="1132"/>
                    <a:pt x="4523" y="1144"/>
                    <a:pt x="4653" y="1168"/>
                  </a:cubicBezTo>
                  <a:lnTo>
                    <a:pt x="5580" y="241"/>
                  </a:lnTo>
                  <a:cubicBezTo>
                    <a:pt x="5159" y="84"/>
                    <a:pt x="4713" y="3"/>
                    <a:pt x="42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5049725" y="1435075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9672" y="1"/>
                  </a:moveTo>
                  <a:cubicBezTo>
                    <a:pt x="4379" y="1"/>
                    <a:pt x="0" y="4307"/>
                    <a:pt x="0" y="9601"/>
                  </a:cubicBezTo>
                  <a:cubicBezTo>
                    <a:pt x="0" y="14892"/>
                    <a:pt x="4379" y="19273"/>
                    <a:pt x="9672" y="19273"/>
                  </a:cubicBezTo>
                  <a:cubicBezTo>
                    <a:pt x="14966" y="19273"/>
                    <a:pt x="19272" y="14892"/>
                    <a:pt x="19272" y="9601"/>
                  </a:cubicBezTo>
                  <a:cubicBezTo>
                    <a:pt x="19269" y="8204"/>
                    <a:pt x="18962" y="6821"/>
                    <a:pt x="18369" y="5557"/>
                  </a:cubicBezTo>
                  <a:lnTo>
                    <a:pt x="17646" y="6279"/>
                  </a:lnTo>
                  <a:cubicBezTo>
                    <a:pt x="17327" y="6599"/>
                    <a:pt x="16896" y="6776"/>
                    <a:pt x="16448" y="6776"/>
                  </a:cubicBezTo>
                  <a:lnTo>
                    <a:pt x="16430" y="6776"/>
                  </a:lnTo>
                  <a:cubicBezTo>
                    <a:pt x="16809" y="7671"/>
                    <a:pt x="17008" y="8628"/>
                    <a:pt x="17014" y="9601"/>
                  </a:cubicBezTo>
                  <a:cubicBezTo>
                    <a:pt x="17014" y="13648"/>
                    <a:pt x="13720" y="16939"/>
                    <a:pt x="9672" y="16939"/>
                  </a:cubicBezTo>
                  <a:cubicBezTo>
                    <a:pt x="5625" y="16939"/>
                    <a:pt x="2334" y="13648"/>
                    <a:pt x="2334" y="9601"/>
                  </a:cubicBezTo>
                  <a:cubicBezTo>
                    <a:pt x="2334" y="5554"/>
                    <a:pt x="5625" y="2259"/>
                    <a:pt x="9672" y="2259"/>
                  </a:cubicBezTo>
                  <a:cubicBezTo>
                    <a:pt x="10642" y="2265"/>
                    <a:pt x="11603" y="2464"/>
                    <a:pt x="12497" y="2844"/>
                  </a:cubicBezTo>
                  <a:lnTo>
                    <a:pt x="12497" y="2825"/>
                  </a:lnTo>
                  <a:cubicBezTo>
                    <a:pt x="12494" y="2374"/>
                    <a:pt x="12672" y="1943"/>
                    <a:pt x="12991" y="1627"/>
                  </a:cubicBezTo>
                  <a:lnTo>
                    <a:pt x="13713" y="904"/>
                  </a:lnTo>
                  <a:cubicBezTo>
                    <a:pt x="12449" y="311"/>
                    <a:pt x="11070" y="4"/>
                    <a:pt x="96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3"/>
            <p:cNvSpPr/>
            <p:nvPr/>
          </p:nvSpPr>
          <p:spPr>
            <a:xfrm>
              <a:off x="5245825" y="1435050"/>
              <a:ext cx="290450" cy="282350"/>
            </a:xfrm>
            <a:custGeom>
              <a:rect b="b" l="l" r="r" t="t"/>
              <a:pathLst>
                <a:path extrusionOk="0" h="11294" w="11618">
                  <a:moveTo>
                    <a:pt x="8601" y="1"/>
                  </a:moveTo>
                  <a:cubicBezTo>
                    <a:pt x="8461" y="1"/>
                    <a:pt x="8319" y="52"/>
                    <a:pt x="8203" y="168"/>
                  </a:cubicBezTo>
                  <a:lnTo>
                    <a:pt x="5945" y="2426"/>
                  </a:lnTo>
                  <a:cubicBezTo>
                    <a:pt x="5839" y="2531"/>
                    <a:pt x="5779" y="2676"/>
                    <a:pt x="5782" y="2826"/>
                  </a:cubicBezTo>
                  <a:lnTo>
                    <a:pt x="5782" y="4850"/>
                  </a:lnTo>
                  <a:lnTo>
                    <a:pt x="2554" y="8075"/>
                  </a:lnTo>
                  <a:cubicBezTo>
                    <a:pt x="2328" y="7967"/>
                    <a:pt x="2081" y="7906"/>
                    <a:pt x="1828" y="7906"/>
                  </a:cubicBezTo>
                  <a:cubicBezTo>
                    <a:pt x="1142" y="7906"/>
                    <a:pt x="525" y="8319"/>
                    <a:pt x="263" y="8951"/>
                  </a:cubicBezTo>
                  <a:cubicBezTo>
                    <a:pt x="1" y="9584"/>
                    <a:pt x="145" y="10312"/>
                    <a:pt x="630" y="10797"/>
                  </a:cubicBezTo>
                  <a:cubicBezTo>
                    <a:pt x="954" y="11122"/>
                    <a:pt x="1388" y="11294"/>
                    <a:pt x="1828" y="11294"/>
                  </a:cubicBezTo>
                  <a:cubicBezTo>
                    <a:pt x="2046" y="11294"/>
                    <a:pt x="2266" y="11251"/>
                    <a:pt x="2476" y="11165"/>
                  </a:cubicBezTo>
                  <a:cubicBezTo>
                    <a:pt x="3108" y="10903"/>
                    <a:pt x="3524" y="10285"/>
                    <a:pt x="3524" y="9602"/>
                  </a:cubicBezTo>
                  <a:cubicBezTo>
                    <a:pt x="3521" y="9349"/>
                    <a:pt x="3463" y="9102"/>
                    <a:pt x="3352" y="8876"/>
                  </a:cubicBezTo>
                  <a:lnTo>
                    <a:pt x="6580" y="5648"/>
                  </a:lnTo>
                  <a:lnTo>
                    <a:pt x="8604" y="5648"/>
                  </a:lnTo>
                  <a:cubicBezTo>
                    <a:pt x="8754" y="5648"/>
                    <a:pt x="8896" y="5588"/>
                    <a:pt x="9004" y="5482"/>
                  </a:cubicBezTo>
                  <a:lnTo>
                    <a:pt x="11263" y="3224"/>
                  </a:lnTo>
                  <a:cubicBezTo>
                    <a:pt x="11618" y="2869"/>
                    <a:pt x="11365" y="2260"/>
                    <a:pt x="10862" y="2260"/>
                  </a:cubicBezTo>
                  <a:lnTo>
                    <a:pt x="9170" y="2260"/>
                  </a:lnTo>
                  <a:lnTo>
                    <a:pt x="9170" y="568"/>
                  </a:lnTo>
                  <a:cubicBezTo>
                    <a:pt x="9170" y="226"/>
                    <a:pt x="8892" y="1"/>
                    <a:pt x="86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0" name="Google Shape;120;p3"/>
          <p:cNvSpPr txBox="1"/>
          <p:nvPr/>
        </p:nvSpPr>
        <p:spPr>
          <a:xfrm>
            <a:off x="838200" y="457200"/>
            <a:ext cx="64104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r" sz="2500" u="none" cap="none" strike="noStrike">
                <a:solidFill>
                  <a:srgbClr val="6EBEEB"/>
                </a:solidFill>
                <a:latin typeface="Arial"/>
                <a:ea typeface="Arial"/>
                <a:cs typeface="Arial"/>
                <a:sym typeface="Arial"/>
              </a:rPr>
              <a:t>Envoyer un message avec l’assistant vocal Google</a:t>
            </a:r>
            <a:endParaRPr b="1" i="0" sz="1300" u="none" cap="none" strike="noStrike">
              <a:solidFill>
                <a:srgbClr val="272350"/>
              </a:solidFill>
              <a:highlight>
                <a:srgbClr val="FFFFFF"/>
              </a:highlight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21" name="Google Shape;121;p3"/>
          <p:cNvSpPr txBox="1"/>
          <p:nvPr/>
        </p:nvSpPr>
        <p:spPr>
          <a:xfrm>
            <a:off x="838200" y="1447800"/>
            <a:ext cx="6289800" cy="819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Exemples de message fonctionnels à envoyer 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1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Envoyer un message au secrétariat de l’ESAT pour prévenir d’un retard ou pour toute autre demande.</a:t>
            </a:r>
            <a:endParaRPr b="0" i="1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1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Envoyer un message à l’animateur  pour confirmer sa présence au prochain atelier numérique.</a:t>
            </a:r>
            <a:endParaRPr b="0" i="1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1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Envoyer un message à un ami pour lui demander un service.</a:t>
            </a:r>
            <a:endParaRPr b="0" i="1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1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Préparation : </a:t>
            </a:r>
            <a:endParaRPr b="1" i="0" sz="13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Si vous accompagnez des personnes dans leur quotidien, mettez en place ces stratégies dès que possible. Si vous intervenez ponctuellement auprès d'établissement ou services, préparez ces exercices avec les encadrants socio-éducatifs, voire incitez-les à les mettre en place.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Mise en place : </a:t>
            </a:r>
            <a:endParaRPr b="1" i="0" sz="13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1. J'identifie avec la personne le message qu’elle doit envoyer : le destinataire et la raison.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2. Je l'accompagne à préparer la formulation de son message si besoin.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3. Je demande à la personne si elle se souvient du mot qui “réveille” l’assistant.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4. Je donne la guidance en papier, l’explique à l’oral à la personne et lui demande de “refaire” le chemin, elle aussi à l’oral.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5. Je suis la guidance avec la personne et la guide pour :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Barlow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Donner l’ordre d’écrire un message à l’assistant vocal : </a:t>
            </a: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Ok Google, dis à …</a:t>
            </a:r>
            <a:endParaRPr b="1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Sélectionner le contact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Dire le message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Confirmer le message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Envoyer le message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Si possible, confirmer la réception avec le destinataire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6. Je demande à la personne comment ça s’est passé et si elle veut continuer d’utiliser cette technologie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7. Je la félicite et l’encourage pour chaque message envoyé  réussi.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8. Je l’encourage à demander de l’aide si besoin.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9. Je réponds au question et l’aide à résoudre les problèmes rencontrés.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Exemple de guidance :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Assistant vocal Google 4 - Envoyer un message (séquentiel à imprimer)</a:t>
            </a:r>
            <a:r>
              <a:rPr b="0" i="0" lang="fr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"/>
          <p:cNvSpPr txBox="1"/>
          <p:nvPr/>
        </p:nvSpPr>
        <p:spPr>
          <a:xfrm>
            <a:off x="351127" y="325039"/>
            <a:ext cx="5833800" cy="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r" sz="2500" u="none" cap="none" strike="noStrike">
                <a:solidFill>
                  <a:srgbClr val="6EBEEB"/>
                </a:solidFill>
                <a:latin typeface="Arial"/>
                <a:ea typeface="Arial"/>
                <a:cs typeface="Arial"/>
                <a:sym typeface="Arial"/>
              </a:rPr>
              <a:t>Lire un message reçu avec l’assistant vocal Google</a:t>
            </a:r>
            <a:endParaRPr b="1" i="0" sz="2500" u="none" cap="none" strike="noStrike">
              <a:solidFill>
                <a:srgbClr val="6EBEE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4"/>
          <p:cNvSpPr txBox="1"/>
          <p:nvPr/>
        </p:nvSpPr>
        <p:spPr>
          <a:xfrm flipH="1" rot="5400000">
            <a:off x="4995000" y="7338075"/>
            <a:ext cx="42690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ACTIVITÉS FONCTIONNELLES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4"/>
          <p:cNvSpPr txBox="1"/>
          <p:nvPr/>
        </p:nvSpPr>
        <p:spPr>
          <a:xfrm>
            <a:off x="469200" y="1388525"/>
            <a:ext cx="5715600" cy="75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Exemples de message à lire : </a:t>
            </a:r>
            <a:endParaRPr b="1" i="0" sz="15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1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Tout type de message préalablement reçus</a:t>
            </a:r>
            <a:endParaRPr b="0" i="1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1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Envoyez vous même un message à faire lire par l’assistant vocal informant de la date du prochain atelier numérique.</a:t>
            </a:r>
            <a:endParaRPr b="0" i="1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1" sz="13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Préparation : </a:t>
            </a:r>
            <a:endParaRPr b="1" i="0" sz="15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Si vous accompagnez des personnes dans leur quotidien, mettez en place ces stratégies dès que possible. Si vous intervenez ponctuellement auprès d'établissement ou services, préparez ces exercices avec les encadrants socio-éducatifs, voire incitez-les à les mettre en place.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Mise en place : </a:t>
            </a:r>
            <a:endParaRPr b="1" i="0" sz="15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1. Je demande à la personne si elle se souvient du mot qui “réveille” l’assistant.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2. Je donne la guidance en papier, l’explique à l’oral à la personne et lui demande de “refaire” le chemin, elle aussi à l’oral.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3. Je suis la guidance avec la personne et la guide pour : 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Barlow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Donner l’ordre de lire un message à l’assistant vocal : </a:t>
            </a:r>
            <a:r>
              <a:rPr b="1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Ok Google, lis mes messages/ Ok Google, lis mon dernier message …</a:t>
            </a:r>
            <a:endParaRPr b="1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Sélectionner le message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Écouter le message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Barlow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Répondre si nécessaire : </a:t>
            </a:r>
            <a:r>
              <a:rPr b="1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Ok Google, réponds …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Envoyer le message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4. Je demande à la personne comment ça s’est passé et si elle veut continuer d’utiliser cette technologie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5. Je la félicite et l’encourage pour chaque message reçu et lu.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6. Je l’encourage à demander de l’aide si besoin.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7. Je réponds aux questions et l’aide à résoudre les problèmes rencontrés.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Exemple de guidance : </a:t>
            </a:r>
            <a:endParaRPr b="1" i="0" sz="15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1" i="0" sz="15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cap="none" strike="noStrike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Assistant vocal Google 4 - Écouter un message (séquentiel à imprimer)</a:t>
            </a:r>
            <a:r>
              <a:rPr b="0" i="0" lang="fr" sz="11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	</a:t>
            </a:r>
            <a:endParaRPr b="0" i="0" sz="1100" u="none" cap="none" strike="noStrike">
              <a:solidFill>
                <a:schemeClr val="dk1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9" name="Google Shape;129;p4"/>
          <p:cNvGrpSpPr/>
          <p:nvPr/>
        </p:nvGrpSpPr>
        <p:grpSpPr>
          <a:xfrm>
            <a:off x="6958214" y="475973"/>
            <a:ext cx="342580" cy="339271"/>
            <a:chOff x="5049725" y="1435050"/>
            <a:chExt cx="486550" cy="481850"/>
          </a:xfrm>
        </p:grpSpPr>
        <p:sp>
          <p:nvSpPr>
            <p:cNvPr id="130" name="Google Shape;130;p4"/>
            <p:cNvSpPr/>
            <p:nvPr/>
          </p:nvSpPr>
          <p:spPr>
            <a:xfrm>
              <a:off x="5136300" y="1519775"/>
              <a:ext cx="310550" cy="310550"/>
            </a:xfrm>
            <a:custGeom>
              <a:rect b="b" l="l" r="r" t="t"/>
              <a:pathLst>
                <a:path extrusionOk="0" h="12422" w="12422">
                  <a:moveTo>
                    <a:pt x="6209" y="1"/>
                  </a:moveTo>
                  <a:cubicBezTo>
                    <a:pt x="2786" y="1"/>
                    <a:pt x="0" y="2786"/>
                    <a:pt x="0" y="6213"/>
                  </a:cubicBezTo>
                  <a:cubicBezTo>
                    <a:pt x="0" y="9637"/>
                    <a:pt x="2786" y="12422"/>
                    <a:pt x="6209" y="12422"/>
                  </a:cubicBezTo>
                  <a:cubicBezTo>
                    <a:pt x="9636" y="12422"/>
                    <a:pt x="12422" y="9637"/>
                    <a:pt x="12422" y="6213"/>
                  </a:cubicBezTo>
                  <a:cubicBezTo>
                    <a:pt x="12422" y="5219"/>
                    <a:pt x="12160" y="4258"/>
                    <a:pt x="11711" y="3388"/>
                  </a:cubicBezTo>
                  <a:lnTo>
                    <a:pt x="11428" y="3388"/>
                  </a:lnTo>
                  <a:lnTo>
                    <a:pt x="10780" y="4036"/>
                  </a:lnTo>
                  <a:cubicBezTo>
                    <a:pt x="11112" y="4713"/>
                    <a:pt x="11286" y="5457"/>
                    <a:pt x="11292" y="6213"/>
                  </a:cubicBezTo>
                  <a:cubicBezTo>
                    <a:pt x="11292" y="9013"/>
                    <a:pt x="9010" y="11293"/>
                    <a:pt x="6209" y="11293"/>
                  </a:cubicBezTo>
                  <a:cubicBezTo>
                    <a:pt x="3409" y="11293"/>
                    <a:pt x="1129" y="9013"/>
                    <a:pt x="1129" y="6213"/>
                  </a:cubicBezTo>
                  <a:cubicBezTo>
                    <a:pt x="1129" y="3409"/>
                    <a:pt x="3409" y="1130"/>
                    <a:pt x="6209" y="1130"/>
                  </a:cubicBezTo>
                  <a:cubicBezTo>
                    <a:pt x="6965" y="1133"/>
                    <a:pt x="7709" y="1307"/>
                    <a:pt x="8387" y="1639"/>
                  </a:cubicBezTo>
                  <a:lnTo>
                    <a:pt x="9034" y="994"/>
                  </a:lnTo>
                  <a:lnTo>
                    <a:pt x="9034" y="708"/>
                  </a:lnTo>
                  <a:cubicBezTo>
                    <a:pt x="8164" y="260"/>
                    <a:pt x="7203" y="1"/>
                    <a:pt x="62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4"/>
            <p:cNvSpPr/>
            <p:nvPr/>
          </p:nvSpPr>
          <p:spPr>
            <a:xfrm>
              <a:off x="5184925" y="1576250"/>
              <a:ext cx="205475" cy="197625"/>
            </a:xfrm>
            <a:custGeom>
              <a:rect b="b" l="l" r="r" t="t"/>
              <a:pathLst>
                <a:path extrusionOk="0" h="7905" w="8219">
                  <a:moveTo>
                    <a:pt x="4264" y="0"/>
                  </a:moveTo>
                  <a:cubicBezTo>
                    <a:pt x="2665" y="0"/>
                    <a:pt x="1226" y="964"/>
                    <a:pt x="612" y="2439"/>
                  </a:cubicBezTo>
                  <a:cubicBezTo>
                    <a:pt x="0" y="3918"/>
                    <a:pt x="341" y="5616"/>
                    <a:pt x="1470" y="6748"/>
                  </a:cubicBezTo>
                  <a:cubicBezTo>
                    <a:pt x="2225" y="7503"/>
                    <a:pt x="3236" y="7904"/>
                    <a:pt x="4264" y="7904"/>
                  </a:cubicBezTo>
                  <a:cubicBezTo>
                    <a:pt x="4774" y="7904"/>
                    <a:pt x="5287" y="7806"/>
                    <a:pt x="5776" y="7603"/>
                  </a:cubicBezTo>
                  <a:cubicBezTo>
                    <a:pt x="7255" y="6992"/>
                    <a:pt x="8218" y="5550"/>
                    <a:pt x="8218" y="3954"/>
                  </a:cubicBezTo>
                  <a:cubicBezTo>
                    <a:pt x="8212" y="3502"/>
                    <a:pt x="8131" y="3059"/>
                    <a:pt x="7974" y="2638"/>
                  </a:cubicBezTo>
                  <a:lnTo>
                    <a:pt x="7050" y="3565"/>
                  </a:lnTo>
                  <a:cubicBezTo>
                    <a:pt x="7071" y="3692"/>
                    <a:pt x="7083" y="3821"/>
                    <a:pt x="7089" y="3954"/>
                  </a:cubicBezTo>
                  <a:cubicBezTo>
                    <a:pt x="7089" y="5095"/>
                    <a:pt x="6399" y="6125"/>
                    <a:pt x="5345" y="6562"/>
                  </a:cubicBezTo>
                  <a:cubicBezTo>
                    <a:pt x="4996" y="6706"/>
                    <a:pt x="4629" y="6776"/>
                    <a:pt x="4265" y="6776"/>
                  </a:cubicBezTo>
                  <a:cubicBezTo>
                    <a:pt x="3530" y="6776"/>
                    <a:pt x="2808" y="6489"/>
                    <a:pt x="2268" y="5947"/>
                  </a:cubicBezTo>
                  <a:cubicBezTo>
                    <a:pt x="1461" y="5140"/>
                    <a:pt x="1220" y="3927"/>
                    <a:pt x="1657" y="2873"/>
                  </a:cubicBezTo>
                  <a:cubicBezTo>
                    <a:pt x="2093" y="1816"/>
                    <a:pt x="3123" y="1129"/>
                    <a:pt x="4264" y="1129"/>
                  </a:cubicBezTo>
                  <a:cubicBezTo>
                    <a:pt x="4394" y="1132"/>
                    <a:pt x="4523" y="1144"/>
                    <a:pt x="4653" y="1168"/>
                  </a:cubicBezTo>
                  <a:lnTo>
                    <a:pt x="5580" y="241"/>
                  </a:lnTo>
                  <a:cubicBezTo>
                    <a:pt x="5159" y="84"/>
                    <a:pt x="4713" y="3"/>
                    <a:pt x="42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4"/>
            <p:cNvSpPr/>
            <p:nvPr/>
          </p:nvSpPr>
          <p:spPr>
            <a:xfrm>
              <a:off x="5049725" y="1435075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9672" y="1"/>
                  </a:moveTo>
                  <a:cubicBezTo>
                    <a:pt x="4379" y="1"/>
                    <a:pt x="0" y="4307"/>
                    <a:pt x="0" y="9601"/>
                  </a:cubicBezTo>
                  <a:cubicBezTo>
                    <a:pt x="0" y="14892"/>
                    <a:pt x="4379" y="19273"/>
                    <a:pt x="9672" y="19273"/>
                  </a:cubicBezTo>
                  <a:cubicBezTo>
                    <a:pt x="14966" y="19273"/>
                    <a:pt x="19272" y="14892"/>
                    <a:pt x="19272" y="9601"/>
                  </a:cubicBezTo>
                  <a:cubicBezTo>
                    <a:pt x="19269" y="8204"/>
                    <a:pt x="18962" y="6821"/>
                    <a:pt x="18369" y="5557"/>
                  </a:cubicBezTo>
                  <a:lnTo>
                    <a:pt x="17646" y="6279"/>
                  </a:lnTo>
                  <a:cubicBezTo>
                    <a:pt x="17327" y="6599"/>
                    <a:pt x="16896" y="6776"/>
                    <a:pt x="16448" y="6776"/>
                  </a:cubicBezTo>
                  <a:lnTo>
                    <a:pt x="16430" y="6776"/>
                  </a:lnTo>
                  <a:cubicBezTo>
                    <a:pt x="16809" y="7671"/>
                    <a:pt x="17008" y="8628"/>
                    <a:pt x="17014" y="9601"/>
                  </a:cubicBezTo>
                  <a:cubicBezTo>
                    <a:pt x="17014" y="13648"/>
                    <a:pt x="13720" y="16939"/>
                    <a:pt x="9672" y="16939"/>
                  </a:cubicBezTo>
                  <a:cubicBezTo>
                    <a:pt x="5625" y="16939"/>
                    <a:pt x="2334" y="13648"/>
                    <a:pt x="2334" y="9601"/>
                  </a:cubicBezTo>
                  <a:cubicBezTo>
                    <a:pt x="2334" y="5554"/>
                    <a:pt x="5625" y="2259"/>
                    <a:pt x="9672" y="2259"/>
                  </a:cubicBezTo>
                  <a:cubicBezTo>
                    <a:pt x="10642" y="2265"/>
                    <a:pt x="11603" y="2464"/>
                    <a:pt x="12497" y="2844"/>
                  </a:cubicBezTo>
                  <a:lnTo>
                    <a:pt x="12497" y="2825"/>
                  </a:lnTo>
                  <a:cubicBezTo>
                    <a:pt x="12494" y="2374"/>
                    <a:pt x="12672" y="1943"/>
                    <a:pt x="12991" y="1627"/>
                  </a:cubicBezTo>
                  <a:lnTo>
                    <a:pt x="13713" y="904"/>
                  </a:lnTo>
                  <a:cubicBezTo>
                    <a:pt x="12449" y="311"/>
                    <a:pt x="11070" y="4"/>
                    <a:pt x="96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4"/>
            <p:cNvSpPr/>
            <p:nvPr/>
          </p:nvSpPr>
          <p:spPr>
            <a:xfrm>
              <a:off x="5245825" y="1435050"/>
              <a:ext cx="290450" cy="282350"/>
            </a:xfrm>
            <a:custGeom>
              <a:rect b="b" l="l" r="r" t="t"/>
              <a:pathLst>
                <a:path extrusionOk="0" h="11294" w="11618">
                  <a:moveTo>
                    <a:pt x="8601" y="1"/>
                  </a:moveTo>
                  <a:cubicBezTo>
                    <a:pt x="8461" y="1"/>
                    <a:pt x="8319" y="52"/>
                    <a:pt x="8203" y="168"/>
                  </a:cubicBezTo>
                  <a:lnTo>
                    <a:pt x="5945" y="2426"/>
                  </a:lnTo>
                  <a:cubicBezTo>
                    <a:pt x="5839" y="2531"/>
                    <a:pt x="5779" y="2676"/>
                    <a:pt x="5782" y="2826"/>
                  </a:cubicBezTo>
                  <a:lnTo>
                    <a:pt x="5782" y="4850"/>
                  </a:lnTo>
                  <a:lnTo>
                    <a:pt x="2554" y="8075"/>
                  </a:lnTo>
                  <a:cubicBezTo>
                    <a:pt x="2328" y="7967"/>
                    <a:pt x="2081" y="7906"/>
                    <a:pt x="1828" y="7906"/>
                  </a:cubicBezTo>
                  <a:cubicBezTo>
                    <a:pt x="1142" y="7906"/>
                    <a:pt x="525" y="8319"/>
                    <a:pt x="263" y="8951"/>
                  </a:cubicBezTo>
                  <a:cubicBezTo>
                    <a:pt x="1" y="9584"/>
                    <a:pt x="145" y="10312"/>
                    <a:pt x="630" y="10797"/>
                  </a:cubicBezTo>
                  <a:cubicBezTo>
                    <a:pt x="954" y="11122"/>
                    <a:pt x="1388" y="11294"/>
                    <a:pt x="1828" y="11294"/>
                  </a:cubicBezTo>
                  <a:cubicBezTo>
                    <a:pt x="2046" y="11294"/>
                    <a:pt x="2266" y="11251"/>
                    <a:pt x="2476" y="11165"/>
                  </a:cubicBezTo>
                  <a:cubicBezTo>
                    <a:pt x="3108" y="10903"/>
                    <a:pt x="3524" y="10285"/>
                    <a:pt x="3524" y="9602"/>
                  </a:cubicBezTo>
                  <a:cubicBezTo>
                    <a:pt x="3521" y="9349"/>
                    <a:pt x="3463" y="9102"/>
                    <a:pt x="3352" y="8876"/>
                  </a:cubicBezTo>
                  <a:lnTo>
                    <a:pt x="6580" y="5648"/>
                  </a:lnTo>
                  <a:lnTo>
                    <a:pt x="8604" y="5648"/>
                  </a:lnTo>
                  <a:cubicBezTo>
                    <a:pt x="8754" y="5648"/>
                    <a:pt x="8896" y="5588"/>
                    <a:pt x="9004" y="5482"/>
                  </a:cubicBezTo>
                  <a:lnTo>
                    <a:pt x="11263" y="3224"/>
                  </a:lnTo>
                  <a:cubicBezTo>
                    <a:pt x="11618" y="2869"/>
                    <a:pt x="11365" y="2260"/>
                    <a:pt x="10862" y="2260"/>
                  </a:cubicBezTo>
                  <a:lnTo>
                    <a:pt x="9170" y="2260"/>
                  </a:lnTo>
                  <a:lnTo>
                    <a:pt x="9170" y="568"/>
                  </a:lnTo>
                  <a:cubicBezTo>
                    <a:pt x="9170" y="226"/>
                    <a:pt x="8892" y="1"/>
                    <a:pt x="86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5"/>
          <p:cNvSpPr/>
          <p:nvPr/>
        </p:nvSpPr>
        <p:spPr>
          <a:xfrm>
            <a:off x="0" y="0"/>
            <a:ext cx="766800" cy="10440000"/>
          </a:xfrm>
          <a:prstGeom prst="rect">
            <a:avLst/>
          </a:pr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5"/>
          <p:cNvSpPr txBox="1"/>
          <p:nvPr/>
        </p:nvSpPr>
        <p:spPr>
          <a:xfrm rot="-5400000">
            <a:off x="-1818150" y="6933675"/>
            <a:ext cx="44973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ACTIVITÉS FONCTIONNELLES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5"/>
          <p:cNvSpPr txBox="1"/>
          <p:nvPr/>
        </p:nvSpPr>
        <p:spPr>
          <a:xfrm>
            <a:off x="1003500" y="9744075"/>
            <a:ext cx="61245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: CC-BY-SA</a:t>
            </a:r>
            <a:endParaRPr b="0" i="1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1" name="Google Shape;141;p5"/>
          <p:cNvGrpSpPr/>
          <p:nvPr/>
        </p:nvGrpSpPr>
        <p:grpSpPr>
          <a:xfrm>
            <a:off x="221701" y="571223"/>
            <a:ext cx="342580" cy="339271"/>
            <a:chOff x="5049725" y="1435050"/>
            <a:chExt cx="486550" cy="481850"/>
          </a:xfrm>
        </p:grpSpPr>
        <p:sp>
          <p:nvSpPr>
            <p:cNvPr id="142" name="Google Shape;142;p5"/>
            <p:cNvSpPr/>
            <p:nvPr/>
          </p:nvSpPr>
          <p:spPr>
            <a:xfrm>
              <a:off x="5136300" y="1519775"/>
              <a:ext cx="310550" cy="310550"/>
            </a:xfrm>
            <a:custGeom>
              <a:rect b="b" l="l" r="r" t="t"/>
              <a:pathLst>
                <a:path extrusionOk="0" h="12422" w="12422">
                  <a:moveTo>
                    <a:pt x="6209" y="1"/>
                  </a:moveTo>
                  <a:cubicBezTo>
                    <a:pt x="2786" y="1"/>
                    <a:pt x="0" y="2786"/>
                    <a:pt x="0" y="6213"/>
                  </a:cubicBezTo>
                  <a:cubicBezTo>
                    <a:pt x="0" y="9637"/>
                    <a:pt x="2786" y="12422"/>
                    <a:pt x="6209" y="12422"/>
                  </a:cubicBezTo>
                  <a:cubicBezTo>
                    <a:pt x="9636" y="12422"/>
                    <a:pt x="12422" y="9637"/>
                    <a:pt x="12422" y="6213"/>
                  </a:cubicBezTo>
                  <a:cubicBezTo>
                    <a:pt x="12422" y="5219"/>
                    <a:pt x="12160" y="4258"/>
                    <a:pt x="11711" y="3388"/>
                  </a:cubicBezTo>
                  <a:lnTo>
                    <a:pt x="11428" y="3388"/>
                  </a:lnTo>
                  <a:lnTo>
                    <a:pt x="10780" y="4036"/>
                  </a:lnTo>
                  <a:cubicBezTo>
                    <a:pt x="11112" y="4713"/>
                    <a:pt x="11286" y="5457"/>
                    <a:pt x="11292" y="6213"/>
                  </a:cubicBezTo>
                  <a:cubicBezTo>
                    <a:pt x="11292" y="9013"/>
                    <a:pt x="9010" y="11293"/>
                    <a:pt x="6209" y="11293"/>
                  </a:cubicBezTo>
                  <a:cubicBezTo>
                    <a:pt x="3409" y="11293"/>
                    <a:pt x="1129" y="9013"/>
                    <a:pt x="1129" y="6213"/>
                  </a:cubicBezTo>
                  <a:cubicBezTo>
                    <a:pt x="1129" y="3409"/>
                    <a:pt x="3409" y="1130"/>
                    <a:pt x="6209" y="1130"/>
                  </a:cubicBezTo>
                  <a:cubicBezTo>
                    <a:pt x="6965" y="1133"/>
                    <a:pt x="7709" y="1307"/>
                    <a:pt x="8387" y="1639"/>
                  </a:cubicBezTo>
                  <a:lnTo>
                    <a:pt x="9034" y="994"/>
                  </a:lnTo>
                  <a:lnTo>
                    <a:pt x="9034" y="708"/>
                  </a:lnTo>
                  <a:cubicBezTo>
                    <a:pt x="8164" y="260"/>
                    <a:pt x="7203" y="1"/>
                    <a:pt x="62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5"/>
            <p:cNvSpPr/>
            <p:nvPr/>
          </p:nvSpPr>
          <p:spPr>
            <a:xfrm>
              <a:off x="5184925" y="1576250"/>
              <a:ext cx="205475" cy="197625"/>
            </a:xfrm>
            <a:custGeom>
              <a:rect b="b" l="l" r="r" t="t"/>
              <a:pathLst>
                <a:path extrusionOk="0" h="7905" w="8219">
                  <a:moveTo>
                    <a:pt x="4264" y="0"/>
                  </a:moveTo>
                  <a:cubicBezTo>
                    <a:pt x="2665" y="0"/>
                    <a:pt x="1226" y="964"/>
                    <a:pt x="612" y="2439"/>
                  </a:cubicBezTo>
                  <a:cubicBezTo>
                    <a:pt x="0" y="3918"/>
                    <a:pt x="341" y="5616"/>
                    <a:pt x="1470" y="6748"/>
                  </a:cubicBezTo>
                  <a:cubicBezTo>
                    <a:pt x="2225" y="7503"/>
                    <a:pt x="3236" y="7904"/>
                    <a:pt x="4264" y="7904"/>
                  </a:cubicBezTo>
                  <a:cubicBezTo>
                    <a:pt x="4774" y="7904"/>
                    <a:pt x="5287" y="7806"/>
                    <a:pt x="5776" y="7603"/>
                  </a:cubicBezTo>
                  <a:cubicBezTo>
                    <a:pt x="7255" y="6992"/>
                    <a:pt x="8218" y="5550"/>
                    <a:pt x="8218" y="3954"/>
                  </a:cubicBezTo>
                  <a:cubicBezTo>
                    <a:pt x="8212" y="3502"/>
                    <a:pt x="8131" y="3059"/>
                    <a:pt x="7974" y="2638"/>
                  </a:cubicBezTo>
                  <a:lnTo>
                    <a:pt x="7050" y="3565"/>
                  </a:lnTo>
                  <a:cubicBezTo>
                    <a:pt x="7071" y="3692"/>
                    <a:pt x="7083" y="3821"/>
                    <a:pt x="7089" y="3954"/>
                  </a:cubicBezTo>
                  <a:cubicBezTo>
                    <a:pt x="7089" y="5095"/>
                    <a:pt x="6399" y="6125"/>
                    <a:pt x="5345" y="6562"/>
                  </a:cubicBezTo>
                  <a:cubicBezTo>
                    <a:pt x="4996" y="6706"/>
                    <a:pt x="4629" y="6776"/>
                    <a:pt x="4265" y="6776"/>
                  </a:cubicBezTo>
                  <a:cubicBezTo>
                    <a:pt x="3530" y="6776"/>
                    <a:pt x="2808" y="6489"/>
                    <a:pt x="2268" y="5947"/>
                  </a:cubicBezTo>
                  <a:cubicBezTo>
                    <a:pt x="1461" y="5140"/>
                    <a:pt x="1220" y="3927"/>
                    <a:pt x="1657" y="2873"/>
                  </a:cubicBezTo>
                  <a:cubicBezTo>
                    <a:pt x="2093" y="1816"/>
                    <a:pt x="3123" y="1129"/>
                    <a:pt x="4264" y="1129"/>
                  </a:cubicBezTo>
                  <a:cubicBezTo>
                    <a:pt x="4394" y="1132"/>
                    <a:pt x="4523" y="1144"/>
                    <a:pt x="4653" y="1168"/>
                  </a:cubicBezTo>
                  <a:lnTo>
                    <a:pt x="5580" y="241"/>
                  </a:lnTo>
                  <a:cubicBezTo>
                    <a:pt x="5159" y="84"/>
                    <a:pt x="4713" y="3"/>
                    <a:pt x="42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5"/>
            <p:cNvSpPr/>
            <p:nvPr/>
          </p:nvSpPr>
          <p:spPr>
            <a:xfrm>
              <a:off x="5049725" y="1435075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9672" y="1"/>
                  </a:moveTo>
                  <a:cubicBezTo>
                    <a:pt x="4379" y="1"/>
                    <a:pt x="0" y="4307"/>
                    <a:pt x="0" y="9601"/>
                  </a:cubicBezTo>
                  <a:cubicBezTo>
                    <a:pt x="0" y="14892"/>
                    <a:pt x="4379" y="19273"/>
                    <a:pt x="9672" y="19273"/>
                  </a:cubicBezTo>
                  <a:cubicBezTo>
                    <a:pt x="14966" y="19273"/>
                    <a:pt x="19272" y="14892"/>
                    <a:pt x="19272" y="9601"/>
                  </a:cubicBezTo>
                  <a:cubicBezTo>
                    <a:pt x="19269" y="8204"/>
                    <a:pt x="18962" y="6821"/>
                    <a:pt x="18369" y="5557"/>
                  </a:cubicBezTo>
                  <a:lnTo>
                    <a:pt x="17646" y="6279"/>
                  </a:lnTo>
                  <a:cubicBezTo>
                    <a:pt x="17327" y="6599"/>
                    <a:pt x="16896" y="6776"/>
                    <a:pt x="16448" y="6776"/>
                  </a:cubicBezTo>
                  <a:lnTo>
                    <a:pt x="16430" y="6776"/>
                  </a:lnTo>
                  <a:cubicBezTo>
                    <a:pt x="16809" y="7671"/>
                    <a:pt x="17008" y="8628"/>
                    <a:pt x="17014" y="9601"/>
                  </a:cubicBezTo>
                  <a:cubicBezTo>
                    <a:pt x="17014" y="13648"/>
                    <a:pt x="13720" y="16939"/>
                    <a:pt x="9672" y="16939"/>
                  </a:cubicBezTo>
                  <a:cubicBezTo>
                    <a:pt x="5625" y="16939"/>
                    <a:pt x="2334" y="13648"/>
                    <a:pt x="2334" y="9601"/>
                  </a:cubicBezTo>
                  <a:cubicBezTo>
                    <a:pt x="2334" y="5554"/>
                    <a:pt x="5625" y="2259"/>
                    <a:pt x="9672" y="2259"/>
                  </a:cubicBezTo>
                  <a:cubicBezTo>
                    <a:pt x="10642" y="2265"/>
                    <a:pt x="11603" y="2464"/>
                    <a:pt x="12497" y="2844"/>
                  </a:cubicBezTo>
                  <a:lnTo>
                    <a:pt x="12497" y="2825"/>
                  </a:lnTo>
                  <a:cubicBezTo>
                    <a:pt x="12494" y="2374"/>
                    <a:pt x="12672" y="1943"/>
                    <a:pt x="12991" y="1627"/>
                  </a:cubicBezTo>
                  <a:lnTo>
                    <a:pt x="13713" y="904"/>
                  </a:lnTo>
                  <a:cubicBezTo>
                    <a:pt x="12449" y="311"/>
                    <a:pt x="11070" y="4"/>
                    <a:pt x="96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5"/>
            <p:cNvSpPr/>
            <p:nvPr/>
          </p:nvSpPr>
          <p:spPr>
            <a:xfrm>
              <a:off x="5245825" y="1435050"/>
              <a:ext cx="290450" cy="282350"/>
            </a:xfrm>
            <a:custGeom>
              <a:rect b="b" l="l" r="r" t="t"/>
              <a:pathLst>
                <a:path extrusionOk="0" h="11294" w="11618">
                  <a:moveTo>
                    <a:pt x="8601" y="1"/>
                  </a:moveTo>
                  <a:cubicBezTo>
                    <a:pt x="8461" y="1"/>
                    <a:pt x="8319" y="52"/>
                    <a:pt x="8203" y="168"/>
                  </a:cubicBezTo>
                  <a:lnTo>
                    <a:pt x="5945" y="2426"/>
                  </a:lnTo>
                  <a:cubicBezTo>
                    <a:pt x="5839" y="2531"/>
                    <a:pt x="5779" y="2676"/>
                    <a:pt x="5782" y="2826"/>
                  </a:cubicBezTo>
                  <a:lnTo>
                    <a:pt x="5782" y="4850"/>
                  </a:lnTo>
                  <a:lnTo>
                    <a:pt x="2554" y="8075"/>
                  </a:lnTo>
                  <a:cubicBezTo>
                    <a:pt x="2328" y="7967"/>
                    <a:pt x="2081" y="7906"/>
                    <a:pt x="1828" y="7906"/>
                  </a:cubicBezTo>
                  <a:cubicBezTo>
                    <a:pt x="1142" y="7906"/>
                    <a:pt x="525" y="8319"/>
                    <a:pt x="263" y="8951"/>
                  </a:cubicBezTo>
                  <a:cubicBezTo>
                    <a:pt x="1" y="9584"/>
                    <a:pt x="145" y="10312"/>
                    <a:pt x="630" y="10797"/>
                  </a:cubicBezTo>
                  <a:cubicBezTo>
                    <a:pt x="954" y="11122"/>
                    <a:pt x="1388" y="11294"/>
                    <a:pt x="1828" y="11294"/>
                  </a:cubicBezTo>
                  <a:cubicBezTo>
                    <a:pt x="2046" y="11294"/>
                    <a:pt x="2266" y="11251"/>
                    <a:pt x="2476" y="11165"/>
                  </a:cubicBezTo>
                  <a:cubicBezTo>
                    <a:pt x="3108" y="10903"/>
                    <a:pt x="3524" y="10285"/>
                    <a:pt x="3524" y="9602"/>
                  </a:cubicBezTo>
                  <a:cubicBezTo>
                    <a:pt x="3521" y="9349"/>
                    <a:pt x="3463" y="9102"/>
                    <a:pt x="3352" y="8876"/>
                  </a:cubicBezTo>
                  <a:lnTo>
                    <a:pt x="6580" y="5648"/>
                  </a:lnTo>
                  <a:lnTo>
                    <a:pt x="8604" y="5648"/>
                  </a:lnTo>
                  <a:cubicBezTo>
                    <a:pt x="8754" y="5648"/>
                    <a:pt x="8896" y="5588"/>
                    <a:pt x="9004" y="5482"/>
                  </a:cubicBezTo>
                  <a:lnTo>
                    <a:pt x="11263" y="3224"/>
                  </a:lnTo>
                  <a:cubicBezTo>
                    <a:pt x="11618" y="2869"/>
                    <a:pt x="11365" y="2260"/>
                    <a:pt x="10862" y="2260"/>
                  </a:cubicBezTo>
                  <a:lnTo>
                    <a:pt x="9170" y="2260"/>
                  </a:lnTo>
                  <a:lnTo>
                    <a:pt x="9170" y="568"/>
                  </a:lnTo>
                  <a:cubicBezTo>
                    <a:pt x="9170" y="226"/>
                    <a:pt x="8892" y="1"/>
                    <a:pt x="86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6" name="Google Shape;146;p5"/>
          <p:cNvSpPr txBox="1"/>
          <p:nvPr/>
        </p:nvSpPr>
        <p:spPr>
          <a:xfrm>
            <a:off x="838200" y="457200"/>
            <a:ext cx="64104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r" sz="2500" u="none" cap="none" strike="noStrike">
                <a:solidFill>
                  <a:srgbClr val="6EBEEB"/>
                </a:solidFill>
                <a:latin typeface="Arial"/>
                <a:ea typeface="Arial"/>
                <a:cs typeface="Arial"/>
                <a:sym typeface="Arial"/>
              </a:rPr>
              <a:t>Programmer des alarmes avec l’assistant vocal Google</a:t>
            </a:r>
            <a:endParaRPr b="1" i="0" sz="2500" u="none" cap="none" strike="noStrike">
              <a:solidFill>
                <a:srgbClr val="6EBEE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5"/>
          <p:cNvSpPr txBox="1"/>
          <p:nvPr/>
        </p:nvSpPr>
        <p:spPr>
          <a:xfrm>
            <a:off x="914400" y="1371600"/>
            <a:ext cx="6289800" cy="828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Exemples de message fonctionnels à envoyer 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D0D0D"/>
              </a:solidFill>
              <a:highlight>
                <a:srgbClr val="FFFFFF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1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Mettre en place un rappel automatique pour des prises de médicaments</a:t>
            </a:r>
            <a:endParaRPr b="0" i="1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1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Mettre en place une alarme pour se rappeler d’une course à faire</a:t>
            </a:r>
            <a:endParaRPr b="0" i="1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1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Mettre en place un réveil pour un rendez-vous</a:t>
            </a:r>
            <a:endParaRPr b="0" i="1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1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Mettre en place un minuteur pour gérer la cuisson d’un plat</a:t>
            </a:r>
            <a:endParaRPr b="0" i="1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1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Préparation : </a:t>
            </a:r>
            <a:endParaRPr b="1" i="0" sz="15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Si vous accompagnez des personnes dans leur quotidien, mettez en place ces stratégies dès que possible. Si vous intervenez ponctuellement auprès d'établissement ou services, préparez ces exercices avec les encadrants socio-éducatifs, voire incitez-les à les mettre en place.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Mise en place : </a:t>
            </a:r>
            <a:endParaRPr b="1" i="0" sz="15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1. J'identifie avec la personne son besoin de planification.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2. Je demande à la personne si elle se souvient du mot qui “réveille” l’assistant.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3. Je guide la personne, et lui demande de dire chaque étape effectuée, pour : 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Barlow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Donner l’ordre de programmer une alarme à l’assistant vocal : </a:t>
            </a:r>
            <a:r>
              <a:rPr b="1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Ok Google, mets une alarme (quand ?/pourquoi ?)</a:t>
            </a:r>
            <a:endParaRPr b="1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Vérifier que l’alarme est bien programmée.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Confirmer l’alarme.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4. Je demande à la personne comment ça s’est passé et si elle veut continuer d’utiliser cette technologie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5. Je la félicite et l’encourage à chaque réussite.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6. Je l’encourage à demander de l’aide si besoin.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7. Je réponds au question et l’aide à résoudre les problèmes rencontrés.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Exemple de guidance type ‘soliloque’</a:t>
            </a:r>
            <a:endParaRPr b="1" i="0" sz="15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1" i="0" sz="15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Cette technique est particulièrement intéressante pour les personnes qui ont accès au langage verbal et avec lesquelles on travaille l’autonomie. 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Le soliloque consiste à conscientiser chaque étape d’une tâche complexe en la verbalisant, d’abord à haute voix, puis de manière internalisée (« dans la tête »). 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La technique se “construit” en cinq étapes : 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1. L’accompagnant exécute une tâche en disant à voix haute ce qu’il fait. La personne observe et écoute. 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2. La personne exécute la tâche tandis que l’accompagnant énonce successivement à voix haute chaque étape à effectuer. 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3. La personne exécute seule la tâche en énonçant successivement à voix haute chaque étape qu’il effectue. 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4. Même principe que l’étape 3, mais en chuchotant. 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5. Même principe que l’étape 4, mais en utilisant le langage mental (« se dit dans la tête »), sans plus parler ni chuchoter.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6"/>
          <p:cNvSpPr txBox="1"/>
          <p:nvPr/>
        </p:nvSpPr>
        <p:spPr>
          <a:xfrm flipH="1" rot="5400000">
            <a:off x="4995000" y="7338075"/>
            <a:ext cx="42690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ACTIVITÉS FONCTIONNELLES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3" name="Google Shape;153;p6"/>
          <p:cNvGrpSpPr/>
          <p:nvPr/>
        </p:nvGrpSpPr>
        <p:grpSpPr>
          <a:xfrm>
            <a:off x="6958214" y="475973"/>
            <a:ext cx="342580" cy="339271"/>
            <a:chOff x="5049725" y="1435050"/>
            <a:chExt cx="486550" cy="481850"/>
          </a:xfrm>
        </p:grpSpPr>
        <p:sp>
          <p:nvSpPr>
            <p:cNvPr id="154" name="Google Shape;154;p6"/>
            <p:cNvSpPr/>
            <p:nvPr/>
          </p:nvSpPr>
          <p:spPr>
            <a:xfrm>
              <a:off x="5136300" y="1519775"/>
              <a:ext cx="310550" cy="310550"/>
            </a:xfrm>
            <a:custGeom>
              <a:rect b="b" l="l" r="r" t="t"/>
              <a:pathLst>
                <a:path extrusionOk="0" h="12422" w="12422">
                  <a:moveTo>
                    <a:pt x="6209" y="1"/>
                  </a:moveTo>
                  <a:cubicBezTo>
                    <a:pt x="2786" y="1"/>
                    <a:pt x="0" y="2786"/>
                    <a:pt x="0" y="6213"/>
                  </a:cubicBezTo>
                  <a:cubicBezTo>
                    <a:pt x="0" y="9637"/>
                    <a:pt x="2786" y="12422"/>
                    <a:pt x="6209" y="12422"/>
                  </a:cubicBezTo>
                  <a:cubicBezTo>
                    <a:pt x="9636" y="12422"/>
                    <a:pt x="12422" y="9637"/>
                    <a:pt x="12422" y="6213"/>
                  </a:cubicBezTo>
                  <a:cubicBezTo>
                    <a:pt x="12422" y="5219"/>
                    <a:pt x="12160" y="4258"/>
                    <a:pt x="11711" y="3388"/>
                  </a:cubicBezTo>
                  <a:lnTo>
                    <a:pt x="11428" y="3388"/>
                  </a:lnTo>
                  <a:lnTo>
                    <a:pt x="10780" y="4036"/>
                  </a:lnTo>
                  <a:cubicBezTo>
                    <a:pt x="11112" y="4713"/>
                    <a:pt x="11286" y="5457"/>
                    <a:pt x="11292" y="6213"/>
                  </a:cubicBezTo>
                  <a:cubicBezTo>
                    <a:pt x="11292" y="9013"/>
                    <a:pt x="9010" y="11293"/>
                    <a:pt x="6209" y="11293"/>
                  </a:cubicBezTo>
                  <a:cubicBezTo>
                    <a:pt x="3409" y="11293"/>
                    <a:pt x="1129" y="9013"/>
                    <a:pt x="1129" y="6213"/>
                  </a:cubicBezTo>
                  <a:cubicBezTo>
                    <a:pt x="1129" y="3409"/>
                    <a:pt x="3409" y="1130"/>
                    <a:pt x="6209" y="1130"/>
                  </a:cubicBezTo>
                  <a:cubicBezTo>
                    <a:pt x="6965" y="1133"/>
                    <a:pt x="7709" y="1307"/>
                    <a:pt x="8387" y="1639"/>
                  </a:cubicBezTo>
                  <a:lnTo>
                    <a:pt x="9034" y="994"/>
                  </a:lnTo>
                  <a:lnTo>
                    <a:pt x="9034" y="708"/>
                  </a:lnTo>
                  <a:cubicBezTo>
                    <a:pt x="8164" y="260"/>
                    <a:pt x="7203" y="1"/>
                    <a:pt x="62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6"/>
            <p:cNvSpPr/>
            <p:nvPr/>
          </p:nvSpPr>
          <p:spPr>
            <a:xfrm>
              <a:off x="5184925" y="1576250"/>
              <a:ext cx="205475" cy="197625"/>
            </a:xfrm>
            <a:custGeom>
              <a:rect b="b" l="l" r="r" t="t"/>
              <a:pathLst>
                <a:path extrusionOk="0" h="7905" w="8219">
                  <a:moveTo>
                    <a:pt x="4264" y="0"/>
                  </a:moveTo>
                  <a:cubicBezTo>
                    <a:pt x="2665" y="0"/>
                    <a:pt x="1226" y="964"/>
                    <a:pt x="612" y="2439"/>
                  </a:cubicBezTo>
                  <a:cubicBezTo>
                    <a:pt x="0" y="3918"/>
                    <a:pt x="341" y="5616"/>
                    <a:pt x="1470" y="6748"/>
                  </a:cubicBezTo>
                  <a:cubicBezTo>
                    <a:pt x="2225" y="7503"/>
                    <a:pt x="3236" y="7904"/>
                    <a:pt x="4264" y="7904"/>
                  </a:cubicBezTo>
                  <a:cubicBezTo>
                    <a:pt x="4774" y="7904"/>
                    <a:pt x="5287" y="7806"/>
                    <a:pt x="5776" y="7603"/>
                  </a:cubicBezTo>
                  <a:cubicBezTo>
                    <a:pt x="7255" y="6992"/>
                    <a:pt x="8218" y="5550"/>
                    <a:pt x="8218" y="3954"/>
                  </a:cubicBezTo>
                  <a:cubicBezTo>
                    <a:pt x="8212" y="3502"/>
                    <a:pt x="8131" y="3059"/>
                    <a:pt x="7974" y="2638"/>
                  </a:cubicBezTo>
                  <a:lnTo>
                    <a:pt x="7050" y="3565"/>
                  </a:lnTo>
                  <a:cubicBezTo>
                    <a:pt x="7071" y="3692"/>
                    <a:pt x="7083" y="3821"/>
                    <a:pt x="7089" y="3954"/>
                  </a:cubicBezTo>
                  <a:cubicBezTo>
                    <a:pt x="7089" y="5095"/>
                    <a:pt x="6399" y="6125"/>
                    <a:pt x="5345" y="6562"/>
                  </a:cubicBezTo>
                  <a:cubicBezTo>
                    <a:pt x="4996" y="6706"/>
                    <a:pt x="4629" y="6776"/>
                    <a:pt x="4265" y="6776"/>
                  </a:cubicBezTo>
                  <a:cubicBezTo>
                    <a:pt x="3530" y="6776"/>
                    <a:pt x="2808" y="6489"/>
                    <a:pt x="2268" y="5947"/>
                  </a:cubicBezTo>
                  <a:cubicBezTo>
                    <a:pt x="1461" y="5140"/>
                    <a:pt x="1220" y="3927"/>
                    <a:pt x="1657" y="2873"/>
                  </a:cubicBezTo>
                  <a:cubicBezTo>
                    <a:pt x="2093" y="1816"/>
                    <a:pt x="3123" y="1129"/>
                    <a:pt x="4264" y="1129"/>
                  </a:cubicBezTo>
                  <a:cubicBezTo>
                    <a:pt x="4394" y="1132"/>
                    <a:pt x="4523" y="1144"/>
                    <a:pt x="4653" y="1168"/>
                  </a:cubicBezTo>
                  <a:lnTo>
                    <a:pt x="5580" y="241"/>
                  </a:lnTo>
                  <a:cubicBezTo>
                    <a:pt x="5159" y="84"/>
                    <a:pt x="4713" y="3"/>
                    <a:pt x="42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6"/>
            <p:cNvSpPr/>
            <p:nvPr/>
          </p:nvSpPr>
          <p:spPr>
            <a:xfrm>
              <a:off x="5049725" y="1435075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9672" y="1"/>
                  </a:moveTo>
                  <a:cubicBezTo>
                    <a:pt x="4379" y="1"/>
                    <a:pt x="0" y="4307"/>
                    <a:pt x="0" y="9601"/>
                  </a:cubicBezTo>
                  <a:cubicBezTo>
                    <a:pt x="0" y="14892"/>
                    <a:pt x="4379" y="19273"/>
                    <a:pt x="9672" y="19273"/>
                  </a:cubicBezTo>
                  <a:cubicBezTo>
                    <a:pt x="14966" y="19273"/>
                    <a:pt x="19272" y="14892"/>
                    <a:pt x="19272" y="9601"/>
                  </a:cubicBezTo>
                  <a:cubicBezTo>
                    <a:pt x="19269" y="8204"/>
                    <a:pt x="18962" y="6821"/>
                    <a:pt x="18369" y="5557"/>
                  </a:cubicBezTo>
                  <a:lnTo>
                    <a:pt x="17646" y="6279"/>
                  </a:lnTo>
                  <a:cubicBezTo>
                    <a:pt x="17327" y="6599"/>
                    <a:pt x="16896" y="6776"/>
                    <a:pt x="16448" y="6776"/>
                  </a:cubicBezTo>
                  <a:lnTo>
                    <a:pt x="16430" y="6776"/>
                  </a:lnTo>
                  <a:cubicBezTo>
                    <a:pt x="16809" y="7671"/>
                    <a:pt x="17008" y="8628"/>
                    <a:pt x="17014" y="9601"/>
                  </a:cubicBezTo>
                  <a:cubicBezTo>
                    <a:pt x="17014" y="13648"/>
                    <a:pt x="13720" y="16939"/>
                    <a:pt x="9672" y="16939"/>
                  </a:cubicBezTo>
                  <a:cubicBezTo>
                    <a:pt x="5625" y="16939"/>
                    <a:pt x="2334" y="13648"/>
                    <a:pt x="2334" y="9601"/>
                  </a:cubicBezTo>
                  <a:cubicBezTo>
                    <a:pt x="2334" y="5554"/>
                    <a:pt x="5625" y="2259"/>
                    <a:pt x="9672" y="2259"/>
                  </a:cubicBezTo>
                  <a:cubicBezTo>
                    <a:pt x="10642" y="2265"/>
                    <a:pt x="11603" y="2464"/>
                    <a:pt x="12497" y="2844"/>
                  </a:cubicBezTo>
                  <a:lnTo>
                    <a:pt x="12497" y="2825"/>
                  </a:lnTo>
                  <a:cubicBezTo>
                    <a:pt x="12494" y="2374"/>
                    <a:pt x="12672" y="1943"/>
                    <a:pt x="12991" y="1627"/>
                  </a:cubicBezTo>
                  <a:lnTo>
                    <a:pt x="13713" y="904"/>
                  </a:lnTo>
                  <a:cubicBezTo>
                    <a:pt x="12449" y="311"/>
                    <a:pt x="11070" y="4"/>
                    <a:pt x="96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6"/>
            <p:cNvSpPr/>
            <p:nvPr/>
          </p:nvSpPr>
          <p:spPr>
            <a:xfrm>
              <a:off x="5245825" y="1435050"/>
              <a:ext cx="290450" cy="282350"/>
            </a:xfrm>
            <a:custGeom>
              <a:rect b="b" l="l" r="r" t="t"/>
              <a:pathLst>
                <a:path extrusionOk="0" h="11294" w="11618">
                  <a:moveTo>
                    <a:pt x="8601" y="1"/>
                  </a:moveTo>
                  <a:cubicBezTo>
                    <a:pt x="8461" y="1"/>
                    <a:pt x="8319" y="52"/>
                    <a:pt x="8203" y="168"/>
                  </a:cubicBezTo>
                  <a:lnTo>
                    <a:pt x="5945" y="2426"/>
                  </a:lnTo>
                  <a:cubicBezTo>
                    <a:pt x="5839" y="2531"/>
                    <a:pt x="5779" y="2676"/>
                    <a:pt x="5782" y="2826"/>
                  </a:cubicBezTo>
                  <a:lnTo>
                    <a:pt x="5782" y="4850"/>
                  </a:lnTo>
                  <a:lnTo>
                    <a:pt x="2554" y="8075"/>
                  </a:lnTo>
                  <a:cubicBezTo>
                    <a:pt x="2328" y="7967"/>
                    <a:pt x="2081" y="7906"/>
                    <a:pt x="1828" y="7906"/>
                  </a:cubicBezTo>
                  <a:cubicBezTo>
                    <a:pt x="1142" y="7906"/>
                    <a:pt x="525" y="8319"/>
                    <a:pt x="263" y="8951"/>
                  </a:cubicBezTo>
                  <a:cubicBezTo>
                    <a:pt x="1" y="9584"/>
                    <a:pt x="145" y="10312"/>
                    <a:pt x="630" y="10797"/>
                  </a:cubicBezTo>
                  <a:cubicBezTo>
                    <a:pt x="954" y="11122"/>
                    <a:pt x="1388" y="11294"/>
                    <a:pt x="1828" y="11294"/>
                  </a:cubicBezTo>
                  <a:cubicBezTo>
                    <a:pt x="2046" y="11294"/>
                    <a:pt x="2266" y="11251"/>
                    <a:pt x="2476" y="11165"/>
                  </a:cubicBezTo>
                  <a:cubicBezTo>
                    <a:pt x="3108" y="10903"/>
                    <a:pt x="3524" y="10285"/>
                    <a:pt x="3524" y="9602"/>
                  </a:cubicBezTo>
                  <a:cubicBezTo>
                    <a:pt x="3521" y="9349"/>
                    <a:pt x="3463" y="9102"/>
                    <a:pt x="3352" y="8876"/>
                  </a:cubicBezTo>
                  <a:lnTo>
                    <a:pt x="6580" y="5648"/>
                  </a:lnTo>
                  <a:lnTo>
                    <a:pt x="8604" y="5648"/>
                  </a:lnTo>
                  <a:cubicBezTo>
                    <a:pt x="8754" y="5648"/>
                    <a:pt x="8896" y="5588"/>
                    <a:pt x="9004" y="5482"/>
                  </a:cubicBezTo>
                  <a:lnTo>
                    <a:pt x="11263" y="3224"/>
                  </a:lnTo>
                  <a:cubicBezTo>
                    <a:pt x="11618" y="2869"/>
                    <a:pt x="11365" y="2260"/>
                    <a:pt x="10862" y="2260"/>
                  </a:cubicBezTo>
                  <a:lnTo>
                    <a:pt x="9170" y="2260"/>
                  </a:lnTo>
                  <a:lnTo>
                    <a:pt x="9170" y="568"/>
                  </a:lnTo>
                  <a:cubicBezTo>
                    <a:pt x="9170" y="226"/>
                    <a:pt x="8892" y="1"/>
                    <a:pt x="86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8" name="Google Shape;158;p6"/>
          <p:cNvSpPr txBox="1"/>
          <p:nvPr/>
        </p:nvSpPr>
        <p:spPr>
          <a:xfrm>
            <a:off x="381000" y="381000"/>
            <a:ext cx="5953200" cy="317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L’accompagnant effectue la tâche du début à la fin, avec son propre smartphone, en commentant à voix haute chacune des étapes au fur et à mesure qu’il les effectue :</a:t>
            </a:r>
            <a:endParaRPr b="0" i="0" sz="1100" u="none" cap="none" strike="noStrike">
              <a:solidFill>
                <a:srgbClr val="213A8E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“Je prends mon smartphone dans la main”</a:t>
            </a:r>
            <a:endParaRPr b="0" i="0" sz="1100" u="none" cap="none" strike="noStrike">
              <a:solidFill>
                <a:srgbClr val="213A8E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“Je dis : ok Google, mets une alarme tous les jours à 20h00 pour que je prenne mon traitement”</a:t>
            </a:r>
            <a:endParaRPr b="0" i="0" sz="1100" u="none" cap="none" strike="noStrike">
              <a:solidFill>
                <a:srgbClr val="213A8E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“J’écoute l’assistant vocal confirmer ma demande”</a:t>
            </a:r>
            <a:endParaRPr b="0" i="0" sz="1100" u="none" cap="none" strike="noStrike">
              <a:solidFill>
                <a:srgbClr val="213A8E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“J’appuie sur l’icône micro et je confirme ma demande”</a:t>
            </a:r>
            <a:endParaRPr b="0" i="0" sz="1100" u="none" cap="none" strike="noStrike">
              <a:solidFill>
                <a:srgbClr val="213A8E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La personne l’imite en refaisant la tâche tandis que l’accompagnant énonce à voix haute, au fur et à mesure, les étapes à suivre : </a:t>
            </a:r>
            <a:endParaRPr b="0" i="0" sz="1100" u="none" cap="none" strike="noStrike">
              <a:solidFill>
                <a:srgbClr val="213A8E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- “Vous prenez votre smartphone dans la main”</a:t>
            </a:r>
            <a:endParaRPr b="0" i="0" sz="1100" u="none" cap="none" strike="noStrike">
              <a:solidFill>
                <a:srgbClr val="213A8E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- etc.</a:t>
            </a:r>
            <a:endParaRPr b="0" i="0" sz="1100" u="none" cap="none" strike="noStrike">
              <a:solidFill>
                <a:srgbClr val="213A8E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de 3 à 5, la personne effectue seule la tâche, d’abord en énonçant chacune des étapes à haute voix, puis en chuchotant, puis de manière intériorisée en se le disant « dans la tête »</a:t>
            </a:r>
            <a:endParaRPr b="0" i="0" sz="1100" u="none" cap="none" strike="noStrike">
              <a:solidFill>
                <a:srgbClr val="213A8E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1" i="0" sz="1500" u="none" cap="none" strike="noStrike">
              <a:solidFill>
                <a:srgbClr val="213A8E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7"/>
          <p:cNvSpPr txBox="1"/>
          <p:nvPr/>
        </p:nvSpPr>
        <p:spPr>
          <a:xfrm>
            <a:off x="960727" y="325039"/>
            <a:ext cx="5833800" cy="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r" sz="2500" u="none" cap="none" strike="noStrike">
                <a:solidFill>
                  <a:srgbClr val="6EBEEB"/>
                </a:solidFill>
                <a:latin typeface="Arial"/>
                <a:ea typeface="Arial"/>
                <a:cs typeface="Arial"/>
                <a:sym typeface="Arial"/>
              </a:rPr>
              <a:t>Obtenir un service avec l’assistant vocal Google</a:t>
            </a:r>
            <a:endParaRPr b="1" i="0" sz="2500" u="none" cap="none" strike="noStrike">
              <a:solidFill>
                <a:srgbClr val="6EBEE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7"/>
          <p:cNvSpPr txBox="1"/>
          <p:nvPr/>
        </p:nvSpPr>
        <p:spPr>
          <a:xfrm flipH="1" rot="5400000">
            <a:off x="4995000" y="7338075"/>
            <a:ext cx="42690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ACTIVITÉS FONCTIONNELLES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7"/>
          <p:cNvSpPr txBox="1"/>
          <p:nvPr/>
        </p:nvSpPr>
        <p:spPr>
          <a:xfrm>
            <a:off x="1081800" y="1512350"/>
            <a:ext cx="5715600" cy="66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Exemples de message à lire 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1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Connaître la météo</a:t>
            </a:r>
            <a:endParaRPr b="0" i="1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1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Écouter de la musique</a:t>
            </a:r>
            <a:endParaRPr b="0" i="1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1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Prendre une photo</a:t>
            </a:r>
            <a:endParaRPr b="0" i="1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1" sz="13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Préparation 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Si vous accompagnez des personnes dans leur quotidien, mettez en place ces stratégies dès que possible. Si vous intervenez ponctuellement auprès d'établissement ou services, préparez ces exercices avec les encadrants socio-éducatifs, voire incitez-les à les mettre en place.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Mise en place 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D0D0D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1. Je montre le support d'exercice, le décrypte et précise que nous allons essayer de répondre à ces questions en utilisant l'assistant vocal.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2.Je demande à la personne si elle se souvient du mot qui “réveille” l’assistant.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3. Je guide la personne  pour :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Barlow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Donner l’ordre de connaitre la météo : </a:t>
            </a: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Ok Google, quelle est la météo du (date?)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Suivre les indications de l’assistant vocal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Écouter et dire la bonne réponse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4. Quand la personne donne la réponse à la question, je complète avec elle le support d'exercice et je passe au niveau suivant.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Niveau 1 : La météo de demain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Niveau 2 : La météo dans deux jours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Niveau 3 : La météo d'une date proche (par exemple de lundi prochain ou du 1er juin)</a:t>
            </a:r>
            <a:endParaRPr b="0" i="0" sz="14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Exemple</a:t>
            </a:r>
            <a:r>
              <a:rPr b="1" lang="fr" sz="1500">
                <a:solidFill>
                  <a:srgbClr val="213A8E"/>
                </a:solidFill>
              </a:rPr>
              <a:t>s</a:t>
            </a: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de guidance 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Assistant vocal Google 4 - Écouter la météo (support visuel)</a:t>
            </a:r>
            <a:r>
              <a:rPr b="1" i="0" lang="fr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Assistant vocal Google 4 - Écouter la météo (séquentiel à imprimer)</a:t>
            </a:r>
            <a:r>
              <a:rPr b="0" i="0" lang="fr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6" name="Google Shape;166;p7"/>
          <p:cNvGrpSpPr/>
          <p:nvPr/>
        </p:nvGrpSpPr>
        <p:grpSpPr>
          <a:xfrm>
            <a:off x="6958214" y="475973"/>
            <a:ext cx="342580" cy="339271"/>
            <a:chOff x="5049725" y="1435050"/>
            <a:chExt cx="486550" cy="481850"/>
          </a:xfrm>
        </p:grpSpPr>
        <p:sp>
          <p:nvSpPr>
            <p:cNvPr id="167" name="Google Shape;167;p7"/>
            <p:cNvSpPr/>
            <p:nvPr/>
          </p:nvSpPr>
          <p:spPr>
            <a:xfrm>
              <a:off x="5136300" y="1519775"/>
              <a:ext cx="310550" cy="310550"/>
            </a:xfrm>
            <a:custGeom>
              <a:rect b="b" l="l" r="r" t="t"/>
              <a:pathLst>
                <a:path extrusionOk="0" h="12422" w="12422">
                  <a:moveTo>
                    <a:pt x="6209" y="1"/>
                  </a:moveTo>
                  <a:cubicBezTo>
                    <a:pt x="2786" y="1"/>
                    <a:pt x="0" y="2786"/>
                    <a:pt x="0" y="6213"/>
                  </a:cubicBezTo>
                  <a:cubicBezTo>
                    <a:pt x="0" y="9637"/>
                    <a:pt x="2786" y="12422"/>
                    <a:pt x="6209" y="12422"/>
                  </a:cubicBezTo>
                  <a:cubicBezTo>
                    <a:pt x="9636" y="12422"/>
                    <a:pt x="12422" y="9637"/>
                    <a:pt x="12422" y="6213"/>
                  </a:cubicBezTo>
                  <a:cubicBezTo>
                    <a:pt x="12422" y="5219"/>
                    <a:pt x="12160" y="4258"/>
                    <a:pt x="11711" y="3388"/>
                  </a:cubicBezTo>
                  <a:lnTo>
                    <a:pt x="11428" y="3388"/>
                  </a:lnTo>
                  <a:lnTo>
                    <a:pt x="10780" y="4036"/>
                  </a:lnTo>
                  <a:cubicBezTo>
                    <a:pt x="11112" y="4713"/>
                    <a:pt x="11286" y="5457"/>
                    <a:pt x="11292" y="6213"/>
                  </a:cubicBezTo>
                  <a:cubicBezTo>
                    <a:pt x="11292" y="9013"/>
                    <a:pt x="9010" y="11293"/>
                    <a:pt x="6209" y="11293"/>
                  </a:cubicBezTo>
                  <a:cubicBezTo>
                    <a:pt x="3409" y="11293"/>
                    <a:pt x="1129" y="9013"/>
                    <a:pt x="1129" y="6213"/>
                  </a:cubicBezTo>
                  <a:cubicBezTo>
                    <a:pt x="1129" y="3409"/>
                    <a:pt x="3409" y="1130"/>
                    <a:pt x="6209" y="1130"/>
                  </a:cubicBezTo>
                  <a:cubicBezTo>
                    <a:pt x="6965" y="1133"/>
                    <a:pt x="7709" y="1307"/>
                    <a:pt x="8387" y="1639"/>
                  </a:cubicBezTo>
                  <a:lnTo>
                    <a:pt x="9034" y="994"/>
                  </a:lnTo>
                  <a:lnTo>
                    <a:pt x="9034" y="708"/>
                  </a:lnTo>
                  <a:cubicBezTo>
                    <a:pt x="8164" y="260"/>
                    <a:pt x="7203" y="1"/>
                    <a:pt x="62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7"/>
            <p:cNvSpPr/>
            <p:nvPr/>
          </p:nvSpPr>
          <p:spPr>
            <a:xfrm>
              <a:off x="5184925" y="1576250"/>
              <a:ext cx="205475" cy="197625"/>
            </a:xfrm>
            <a:custGeom>
              <a:rect b="b" l="l" r="r" t="t"/>
              <a:pathLst>
                <a:path extrusionOk="0" h="7905" w="8219">
                  <a:moveTo>
                    <a:pt x="4264" y="0"/>
                  </a:moveTo>
                  <a:cubicBezTo>
                    <a:pt x="2665" y="0"/>
                    <a:pt x="1226" y="964"/>
                    <a:pt x="612" y="2439"/>
                  </a:cubicBezTo>
                  <a:cubicBezTo>
                    <a:pt x="0" y="3918"/>
                    <a:pt x="341" y="5616"/>
                    <a:pt x="1470" y="6748"/>
                  </a:cubicBezTo>
                  <a:cubicBezTo>
                    <a:pt x="2225" y="7503"/>
                    <a:pt x="3236" y="7904"/>
                    <a:pt x="4264" y="7904"/>
                  </a:cubicBezTo>
                  <a:cubicBezTo>
                    <a:pt x="4774" y="7904"/>
                    <a:pt x="5287" y="7806"/>
                    <a:pt x="5776" y="7603"/>
                  </a:cubicBezTo>
                  <a:cubicBezTo>
                    <a:pt x="7255" y="6992"/>
                    <a:pt x="8218" y="5550"/>
                    <a:pt x="8218" y="3954"/>
                  </a:cubicBezTo>
                  <a:cubicBezTo>
                    <a:pt x="8212" y="3502"/>
                    <a:pt x="8131" y="3059"/>
                    <a:pt x="7974" y="2638"/>
                  </a:cubicBezTo>
                  <a:lnTo>
                    <a:pt x="7050" y="3565"/>
                  </a:lnTo>
                  <a:cubicBezTo>
                    <a:pt x="7071" y="3692"/>
                    <a:pt x="7083" y="3821"/>
                    <a:pt x="7089" y="3954"/>
                  </a:cubicBezTo>
                  <a:cubicBezTo>
                    <a:pt x="7089" y="5095"/>
                    <a:pt x="6399" y="6125"/>
                    <a:pt x="5345" y="6562"/>
                  </a:cubicBezTo>
                  <a:cubicBezTo>
                    <a:pt x="4996" y="6706"/>
                    <a:pt x="4629" y="6776"/>
                    <a:pt x="4265" y="6776"/>
                  </a:cubicBezTo>
                  <a:cubicBezTo>
                    <a:pt x="3530" y="6776"/>
                    <a:pt x="2808" y="6489"/>
                    <a:pt x="2268" y="5947"/>
                  </a:cubicBezTo>
                  <a:cubicBezTo>
                    <a:pt x="1461" y="5140"/>
                    <a:pt x="1220" y="3927"/>
                    <a:pt x="1657" y="2873"/>
                  </a:cubicBezTo>
                  <a:cubicBezTo>
                    <a:pt x="2093" y="1816"/>
                    <a:pt x="3123" y="1129"/>
                    <a:pt x="4264" y="1129"/>
                  </a:cubicBezTo>
                  <a:cubicBezTo>
                    <a:pt x="4394" y="1132"/>
                    <a:pt x="4523" y="1144"/>
                    <a:pt x="4653" y="1168"/>
                  </a:cubicBezTo>
                  <a:lnTo>
                    <a:pt x="5580" y="241"/>
                  </a:lnTo>
                  <a:cubicBezTo>
                    <a:pt x="5159" y="84"/>
                    <a:pt x="4713" y="3"/>
                    <a:pt x="42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7"/>
            <p:cNvSpPr/>
            <p:nvPr/>
          </p:nvSpPr>
          <p:spPr>
            <a:xfrm>
              <a:off x="5049725" y="1435075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9672" y="1"/>
                  </a:moveTo>
                  <a:cubicBezTo>
                    <a:pt x="4379" y="1"/>
                    <a:pt x="0" y="4307"/>
                    <a:pt x="0" y="9601"/>
                  </a:cubicBezTo>
                  <a:cubicBezTo>
                    <a:pt x="0" y="14892"/>
                    <a:pt x="4379" y="19273"/>
                    <a:pt x="9672" y="19273"/>
                  </a:cubicBezTo>
                  <a:cubicBezTo>
                    <a:pt x="14966" y="19273"/>
                    <a:pt x="19272" y="14892"/>
                    <a:pt x="19272" y="9601"/>
                  </a:cubicBezTo>
                  <a:cubicBezTo>
                    <a:pt x="19269" y="8204"/>
                    <a:pt x="18962" y="6821"/>
                    <a:pt x="18369" y="5557"/>
                  </a:cubicBezTo>
                  <a:lnTo>
                    <a:pt x="17646" y="6279"/>
                  </a:lnTo>
                  <a:cubicBezTo>
                    <a:pt x="17327" y="6599"/>
                    <a:pt x="16896" y="6776"/>
                    <a:pt x="16448" y="6776"/>
                  </a:cubicBezTo>
                  <a:lnTo>
                    <a:pt x="16430" y="6776"/>
                  </a:lnTo>
                  <a:cubicBezTo>
                    <a:pt x="16809" y="7671"/>
                    <a:pt x="17008" y="8628"/>
                    <a:pt x="17014" y="9601"/>
                  </a:cubicBezTo>
                  <a:cubicBezTo>
                    <a:pt x="17014" y="13648"/>
                    <a:pt x="13720" y="16939"/>
                    <a:pt x="9672" y="16939"/>
                  </a:cubicBezTo>
                  <a:cubicBezTo>
                    <a:pt x="5625" y="16939"/>
                    <a:pt x="2334" y="13648"/>
                    <a:pt x="2334" y="9601"/>
                  </a:cubicBezTo>
                  <a:cubicBezTo>
                    <a:pt x="2334" y="5554"/>
                    <a:pt x="5625" y="2259"/>
                    <a:pt x="9672" y="2259"/>
                  </a:cubicBezTo>
                  <a:cubicBezTo>
                    <a:pt x="10642" y="2265"/>
                    <a:pt x="11603" y="2464"/>
                    <a:pt x="12497" y="2844"/>
                  </a:cubicBezTo>
                  <a:lnTo>
                    <a:pt x="12497" y="2825"/>
                  </a:lnTo>
                  <a:cubicBezTo>
                    <a:pt x="12494" y="2374"/>
                    <a:pt x="12672" y="1943"/>
                    <a:pt x="12991" y="1627"/>
                  </a:cubicBezTo>
                  <a:lnTo>
                    <a:pt x="13713" y="904"/>
                  </a:lnTo>
                  <a:cubicBezTo>
                    <a:pt x="12449" y="311"/>
                    <a:pt x="11070" y="4"/>
                    <a:pt x="96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7"/>
            <p:cNvSpPr/>
            <p:nvPr/>
          </p:nvSpPr>
          <p:spPr>
            <a:xfrm>
              <a:off x="5245825" y="1435050"/>
              <a:ext cx="290450" cy="282350"/>
            </a:xfrm>
            <a:custGeom>
              <a:rect b="b" l="l" r="r" t="t"/>
              <a:pathLst>
                <a:path extrusionOk="0" h="11294" w="11618">
                  <a:moveTo>
                    <a:pt x="8601" y="1"/>
                  </a:moveTo>
                  <a:cubicBezTo>
                    <a:pt x="8461" y="1"/>
                    <a:pt x="8319" y="52"/>
                    <a:pt x="8203" y="168"/>
                  </a:cubicBezTo>
                  <a:lnTo>
                    <a:pt x="5945" y="2426"/>
                  </a:lnTo>
                  <a:cubicBezTo>
                    <a:pt x="5839" y="2531"/>
                    <a:pt x="5779" y="2676"/>
                    <a:pt x="5782" y="2826"/>
                  </a:cubicBezTo>
                  <a:lnTo>
                    <a:pt x="5782" y="4850"/>
                  </a:lnTo>
                  <a:lnTo>
                    <a:pt x="2554" y="8075"/>
                  </a:lnTo>
                  <a:cubicBezTo>
                    <a:pt x="2328" y="7967"/>
                    <a:pt x="2081" y="7906"/>
                    <a:pt x="1828" y="7906"/>
                  </a:cubicBezTo>
                  <a:cubicBezTo>
                    <a:pt x="1142" y="7906"/>
                    <a:pt x="525" y="8319"/>
                    <a:pt x="263" y="8951"/>
                  </a:cubicBezTo>
                  <a:cubicBezTo>
                    <a:pt x="1" y="9584"/>
                    <a:pt x="145" y="10312"/>
                    <a:pt x="630" y="10797"/>
                  </a:cubicBezTo>
                  <a:cubicBezTo>
                    <a:pt x="954" y="11122"/>
                    <a:pt x="1388" y="11294"/>
                    <a:pt x="1828" y="11294"/>
                  </a:cubicBezTo>
                  <a:cubicBezTo>
                    <a:pt x="2046" y="11294"/>
                    <a:pt x="2266" y="11251"/>
                    <a:pt x="2476" y="11165"/>
                  </a:cubicBezTo>
                  <a:cubicBezTo>
                    <a:pt x="3108" y="10903"/>
                    <a:pt x="3524" y="10285"/>
                    <a:pt x="3524" y="9602"/>
                  </a:cubicBezTo>
                  <a:cubicBezTo>
                    <a:pt x="3521" y="9349"/>
                    <a:pt x="3463" y="9102"/>
                    <a:pt x="3352" y="8876"/>
                  </a:cubicBezTo>
                  <a:lnTo>
                    <a:pt x="6580" y="5648"/>
                  </a:lnTo>
                  <a:lnTo>
                    <a:pt x="8604" y="5648"/>
                  </a:lnTo>
                  <a:cubicBezTo>
                    <a:pt x="8754" y="5648"/>
                    <a:pt x="8896" y="5588"/>
                    <a:pt x="9004" y="5482"/>
                  </a:cubicBezTo>
                  <a:lnTo>
                    <a:pt x="11263" y="3224"/>
                  </a:lnTo>
                  <a:cubicBezTo>
                    <a:pt x="11618" y="2869"/>
                    <a:pt x="11365" y="2260"/>
                    <a:pt x="10862" y="2260"/>
                  </a:cubicBezTo>
                  <a:lnTo>
                    <a:pt x="9170" y="2260"/>
                  </a:lnTo>
                  <a:lnTo>
                    <a:pt x="9170" y="568"/>
                  </a:lnTo>
                  <a:cubicBezTo>
                    <a:pt x="9170" y="226"/>
                    <a:pt x="8892" y="1"/>
                    <a:pt x="86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1" name="Google Shape;171;p7"/>
          <p:cNvSpPr txBox="1"/>
          <p:nvPr/>
        </p:nvSpPr>
        <p:spPr>
          <a:xfrm rot="-5400000">
            <a:off x="-1818150" y="6933675"/>
            <a:ext cx="44973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ACTIVITÉS FONCTIONNELLES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2" name="Google Shape;172;p7"/>
          <p:cNvGrpSpPr/>
          <p:nvPr/>
        </p:nvGrpSpPr>
        <p:grpSpPr>
          <a:xfrm>
            <a:off x="221701" y="571223"/>
            <a:ext cx="342580" cy="339271"/>
            <a:chOff x="5049725" y="1435050"/>
            <a:chExt cx="486550" cy="481850"/>
          </a:xfrm>
        </p:grpSpPr>
        <p:sp>
          <p:nvSpPr>
            <p:cNvPr id="173" name="Google Shape;173;p7"/>
            <p:cNvSpPr/>
            <p:nvPr/>
          </p:nvSpPr>
          <p:spPr>
            <a:xfrm>
              <a:off x="5136300" y="1519775"/>
              <a:ext cx="310550" cy="310550"/>
            </a:xfrm>
            <a:custGeom>
              <a:rect b="b" l="l" r="r" t="t"/>
              <a:pathLst>
                <a:path extrusionOk="0" h="12422" w="12422">
                  <a:moveTo>
                    <a:pt x="6209" y="1"/>
                  </a:moveTo>
                  <a:cubicBezTo>
                    <a:pt x="2786" y="1"/>
                    <a:pt x="0" y="2786"/>
                    <a:pt x="0" y="6213"/>
                  </a:cubicBezTo>
                  <a:cubicBezTo>
                    <a:pt x="0" y="9637"/>
                    <a:pt x="2786" y="12422"/>
                    <a:pt x="6209" y="12422"/>
                  </a:cubicBezTo>
                  <a:cubicBezTo>
                    <a:pt x="9636" y="12422"/>
                    <a:pt x="12422" y="9637"/>
                    <a:pt x="12422" y="6213"/>
                  </a:cubicBezTo>
                  <a:cubicBezTo>
                    <a:pt x="12422" y="5219"/>
                    <a:pt x="12160" y="4258"/>
                    <a:pt x="11711" y="3388"/>
                  </a:cubicBezTo>
                  <a:lnTo>
                    <a:pt x="11428" y="3388"/>
                  </a:lnTo>
                  <a:lnTo>
                    <a:pt x="10780" y="4036"/>
                  </a:lnTo>
                  <a:cubicBezTo>
                    <a:pt x="11112" y="4713"/>
                    <a:pt x="11286" y="5457"/>
                    <a:pt x="11292" y="6213"/>
                  </a:cubicBezTo>
                  <a:cubicBezTo>
                    <a:pt x="11292" y="9013"/>
                    <a:pt x="9010" y="11293"/>
                    <a:pt x="6209" y="11293"/>
                  </a:cubicBezTo>
                  <a:cubicBezTo>
                    <a:pt x="3409" y="11293"/>
                    <a:pt x="1129" y="9013"/>
                    <a:pt x="1129" y="6213"/>
                  </a:cubicBezTo>
                  <a:cubicBezTo>
                    <a:pt x="1129" y="3409"/>
                    <a:pt x="3409" y="1130"/>
                    <a:pt x="6209" y="1130"/>
                  </a:cubicBezTo>
                  <a:cubicBezTo>
                    <a:pt x="6965" y="1133"/>
                    <a:pt x="7709" y="1307"/>
                    <a:pt x="8387" y="1639"/>
                  </a:cubicBezTo>
                  <a:lnTo>
                    <a:pt x="9034" y="994"/>
                  </a:lnTo>
                  <a:lnTo>
                    <a:pt x="9034" y="708"/>
                  </a:lnTo>
                  <a:cubicBezTo>
                    <a:pt x="8164" y="260"/>
                    <a:pt x="7203" y="1"/>
                    <a:pt x="62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7"/>
            <p:cNvSpPr/>
            <p:nvPr/>
          </p:nvSpPr>
          <p:spPr>
            <a:xfrm>
              <a:off x="5184925" y="1576250"/>
              <a:ext cx="205475" cy="197625"/>
            </a:xfrm>
            <a:custGeom>
              <a:rect b="b" l="l" r="r" t="t"/>
              <a:pathLst>
                <a:path extrusionOk="0" h="7905" w="8219">
                  <a:moveTo>
                    <a:pt x="4264" y="0"/>
                  </a:moveTo>
                  <a:cubicBezTo>
                    <a:pt x="2665" y="0"/>
                    <a:pt x="1226" y="964"/>
                    <a:pt x="612" y="2439"/>
                  </a:cubicBezTo>
                  <a:cubicBezTo>
                    <a:pt x="0" y="3918"/>
                    <a:pt x="341" y="5616"/>
                    <a:pt x="1470" y="6748"/>
                  </a:cubicBezTo>
                  <a:cubicBezTo>
                    <a:pt x="2225" y="7503"/>
                    <a:pt x="3236" y="7904"/>
                    <a:pt x="4264" y="7904"/>
                  </a:cubicBezTo>
                  <a:cubicBezTo>
                    <a:pt x="4774" y="7904"/>
                    <a:pt x="5287" y="7806"/>
                    <a:pt x="5776" y="7603"/>
                  </a:cubicBezTo>
                  <a:cubicBezTo>
                    <a:pt x="7255" y="6992"/>
                    <a:pt x="8218" y="5550"/>
                    <a:pt x="8218" y="3954"/>
                  </a:cubicBezTo>
                  <a:cubicBezTo>
                    <a:pt x="8212" y="3502"/>
                    <a:pt x="8131" y="3059"/>
                    <a:pt x="7974" y="2638"/>
                  </a:cubicBezTo>
                  <a:lnTo>
                    <a:pt x="7050" y="3565"/>
                  </a:lnTo>
                  <a:cubicBezTo>
                    <a:pt x="7071" y="3692"/>
                    <a:pt x="7083" y="3821"/>
                    <a:pt x="7089" y="3954"/>
                  </a:cubicBezTo>
                  <a:cubicBezTo>
                    <a:pt x="7089" y="5095"/>
                    <a:pt x="6399" y="6125"/>
                    <a:pt x="5345" y="6562"/>
                  </a:cubicBezTo>
                  <a:cubicBezTo>
                    <a:pt x="4996" y="6706"/>
                    <a:pt x="4629" y="6776"/>
                    <a:pt x="4265" y="6776"/>
                  </a:cubicBezTo>
                  <a:cubicBezTo>
                    <a:pt x="3530" y="6776"/>
                    <a:pt x="2808" y="6489"/>
                    <a:pt x="2268" y="5947"/>
                  </a:cubicBezTo>
                  <a:cubicBezTo>
                    <a:pt x="1461" y="5140"/>
                    <a:pt x="1220" y="3927"/>
                    <a:pt x="1657" y="2873"/>
                  </a:cubicBezTo>
                  <a:cubicBezTo>
                    <a:pt x="2093" y="1816"/>
                    <a:pt x="3123" y="1129"/>
                    <a:pt x="4264" y="1129"/>
                  </a:cubicBezTo>
                  <a:cubicBezTo>
                    <a:pt x="4394" y="1132"/>
                    <a:pt x="4523" y="1144"/>
                    <a:pt x="4653" y="1168"/>
                  </a:cubicBezTo>
                  <a:lnTo>
                    <a:pt x="5580" y="241"/>
                  </a:lnTo>
                  <a:cubicBezTo>
                    <a:pt x="5159" y="84"/>
                    <a:pt x="4713" y="3"/>
                    <a:pt x="42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7"/>
            <p:cNvSpPr/>
            <p:nvPr/>
          </p:nvSpPr>
          <p:spPr>
            <a:xfrm>
              <a:off x="5049725" y="1435075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9672" y="1"/>
                  </a:moveTo>
                  <a:cubicBezTo>
                    <a:pt x="4379" y="1"/>
                    <a:pt x="0" y="4307"/>
                    <a:pt x="0" y="9601"/>
                  </a:cubicBezTo>
                  <a:cubicBezTo>
                    <a:pt x="0" y="14892"/>
                    <a:pt x="4379" y="19273"/>
                    <a:pt x="9672" y="19273"/>
                  </a:cubicBezTo>
                  <a:cubicBezTo>
                    <a:pt x="14966" y="19273"/>
                    <a:pt x="19272" y="14892"/>
                    <a:pt x="19272" y="9601"/>
                  </a:cubicBezTo>
                  <a:cubicBezTo>
                    <a:pt x="19269" y="8204"/>
                    <a:pt x="18962" y="6821"/>
                    <a:pt x="18369" y="5557"/>
                  </a:cubicBezTo>
                  <a:lnTo>
                    <a:pt x="17646" y="6279"/>
                  </a:lnTo>
                  <a:cubicBezTo>
                    <a:pt x="17327" y="6599"/>
                    <a:pt x="16896" y="6776"/>
                    <a:pt x="16448" y="6776"/>
                  </a:cubicBezTo>
                  <a:lnTo>
                    <a:pt x="16430" y="6776"/>
                  </a:lnTo>
                  <a:cubicBezTo>
                    <a:pt x="16809" y="7671"/>
                    <a:pt x="17008" y="8628"/>
                    <a:pt x="17014" y="9601"/>
                  </a:cubicBezTo>
                  <a:cubicBezTo>
                    <a:pt x="17014" y="13648"/>
                    <a:pt x="13720" y="16939"/>
                    <a:pt x="9672" y="16939"/>
                  </a:cubicBezTo>
                  <a:cubicBezTo>
                    <a:pt x="5625" y="16939"/>
                    <a:pt x="2334" y="13648"/>
                    <a:pt x="2334" y="9601"/>
                  </a:cubicBezTo>
                  <a:cubicBezTo>
                    <a:pt x="2334" y="5554"/>
                    <a:pt x="5625" y="2259"/>
                    <a:pt x="9672" y="2259"/>
                  </a:cubicBezTo>
                  <a:cubicBezTo>
                    <a:pt x="10642" y="2265"/>
                    <a:pt x="11603" y="2464"/>
                    <a:pt x="12497" y="2844"/>
                  </a:cubicBezTo>
                  <a:lnTo>
                    <a:pt x="12497" y="2825"/>
                  </a:lnTo>
                  <a:cubicBezTo>
                    <a:pt x="12494" y="2374"/>
                    <a:pt x="12672" y="1943"/>
                    <a:pt x="12991" y="1627"/>
                  </a:cubicBezTo>
                  <a:lnTo>
                    <a:pt x="13713" y="904"/>
                  </a:lnTo>
                  <a:cubicBezTo>
                    <a:pt x="12449" y="311"/>
                    <a:pt x="11070" y="4"/>
                    <a:pt x="96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7"/>
            <p:cNvSpPr/>
            <p:nvPr/>
          </p:nvSpPr>
          <p:spPr>
            <a:xfrm>
              <a:off x="5245825" y="1435050"/>
              <a:ext cx="290450" cy="282350"/>
            </a:xfrm>
            <a:custGeom>
              <a:rect b="b" l="l" r="r" t="t"/>
              <a:pathLst>
                <a:path extrusionOk="0" h="11294" w="11618">
                  <a:moveTo>
                    <a:pt x="8601" y="1"/>
                  </a:moveTo>
                  <a:cubicBezTo>
                    <a:pt x="8461" y="1"/>
                    <a:pt x="8319" y="52"/>
                    <a:pt x="8203" y="168"/>
                  </a:cubicBezTo>
                  <a:lnTo>
                    <a:pt x="5945" y="2426"/>
                  </a:lnTo>
                  <a:cubicBezTo>
                    <a:pt x="5839" y="2531"/>
                    <a:pt x="5779" y="2676"/>
                    <a:pt x="5782" y="2826"/>
                  </a:cubicBezTo>
                  <a:lnTo>
                    <a:pt x="5782" y="4850"/>
                  </a:lnTo>
                  <a:lnTo>
                    <a:pt x="2554" y="8075"/>
                  </a:lnTo>
                  <a:cubicBezTo>
                    <a:pt x="2328" y="7967"/>
                    <a:pt x="2081" y="7906"/>
                    <a:pt x="1828" y="7906"/>
                  </a:cubicBezTo>
                  <a:cubicBezTo>
                    <a:pt x="1142" y="7906"/>
                    <a:pt x="525" y="8319"/>
                    <a:pt x="263" y="8951"/>
                  </a:cubicBezTo>
                  <a:cubicBezTo>
                    <a:pt x="1" y="9584"/>
                    <a:pt x="145" y="10312"/>
                    <a:pt x="630" y="10797"/>
                  </a:cubicBezTo>
                  <a:cubicBezTo>
                    <a:pt x="954" y="11122"/>
                    <a:pt x="1388" y="11294"/>
                    <a:pt x="1828" y="11294"/>
                  </a:cubicBezTo>
                  <a:cubicBezTo>
                    <a:pt x="2046" y="11294"/>
                    <a:pt x="2266" y="11251"/>
                    <a:pt x="2476" y="11165"/>
                  </a:cubicBezTo>
                  <a:cubicBezTo>
                    <a:pt x="3108" y="10903"/>
                    <a:pt x="3524" y="10285"/>
                    <a:pt x="3524" y="9602"/>
                  </a:cubicBezTo>
                  <a:cubicBezTo>
                    <a:pt x="3521" y="9349"/>
                    <a:pt x="3463" y="9102"/>
                    <a:pt x="3352" y="8876"/>
                  </a:cubicBezTo>
                  <a:lnTo>
                    <a:pt x="6580" y="5648"/>
                  </a:lnTo>
                  <a:lnTo>
                    <a:pt x="8604" y="5648"/>
                  </a:lnTo>
                  <a:cubicBezTo>
                    <a:pt x="8754" y="5648"/>
                    <a:pt x="8896" y="5588"/>
                    <a:pt x="9004" y="5482"/>
                  </a:cubicBezTo>
                  <a:lnTo>
                    <a:pt x="11263" y="3224"/>
                  </a:lnTo>
                  <a:cubicBezTo>
                    <a:pt x="11618" y="2869"/>
                    <a:pt x="11365" y="2260"/>
                    <a:pt x="10862" y="2260"/>
                  </a:cubicBezTo>
                  <a:lnTo>
                    <a:pt x="9170" y="2260"/>
                  </a:lnTo>
                  <a:lnTo>
                    <a:pt x="9170" y="568"/>
                  </a:lnTo>
                  <a:cubicBezTo>
                    <a:pt x="9170" y="226"/>
                    <a:pt x="8892" y="1"/>
                    <a:pt x="86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6EBEE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